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263" r:id="rId12"/>
    <p:sldId id="299" r:id="rId13"/>
    <p:sldId id="334" r:id="rId14"/>
    <p:sldId id="302" r:id="rId15"/>
    <p:sldId id="335" r:id="rId16"/>
    <p:sldId id="264" r:id="rId17"/>
    <p:sldId id="266" r:id="rId18"/>
    <p:sldId id="26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204E79"/>
    <a:srgbClr val="121619"/>
    <a:srgbClr val="3A6483"/>
    <a:srgbClr val="0B49CB"/>
    <a:srgbClr val="1C7DDB"/>
    <a:srgbClr val="F2F4F8"/>
    <a:srgbClr val="F2F2F2"/>
    <a:srgbClr val="1455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p:restoredTop sz="76549"/>
  </p:normalViewPr>
  <p:slideViewPr>
    <p:cSldViewPr snapToGrid="0" snapToObjects="1">
      <p:cViewPr varScale="1">
        <p:scale>
          <a:sx n="63" d="100"/>
          <a:sy n="63" d="100"/>
        </p:scale>
        <p:origin x="130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958275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174043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06638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45306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4702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950178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646154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62667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303293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82531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27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124017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endParaRPr lang="en-US" dirty="0"/>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757575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85557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788558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942542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732760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463115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Visualize the built model accuracy for all built classification models, in a bar chart</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Find which model has the highest classification accuracy</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286532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Show the confusion matrix of the best performing model with an explanation </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670973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4023072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54040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241631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634493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220327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82811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435524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7820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1374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1893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78941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14811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46477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11220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6488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42925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13676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638503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91940835"/>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69723267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20311884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F758/IBM-DS-Capstone-Project/blob/7e255d037daf6a336e26c665c149caf7fcf08831/Week%20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F758/IBM-DS-Capstone-Project/blob/7e255d037daf6a336e26c665c149caf7fcf08831/Week%201/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F758/IBM-DS-Capstone-Project/blob/6632d90fc2f7419f253dae6e67e046561e464224/Week%20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TF758/IBM-DS-Capstone-Project/blob/c9b32a1e6005ada3c26b1ee1ff320eaa15fcb165/Week%203/jupyter_launch_site_location_folium.ipyn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F758/IBM-DS-Capstone-Project/blob/01b435ca23db6449822d8c78891423500303a226/Week%203/spacex_dash_app.py"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TF758/IBM-DS-Capstone-Project/blob/01b435ca23db6449822d8c78891423500303a226/Week%204/SpaceX_Machine%20Learning%20Prediction_Part_5.ipynb"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F758/IBM-DS-Capstone-Project/blob/e840036a992ad5736be9fe66f804568c173d4b8d/Week%2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7E6E6"/>
                </a:solidFill>
                <a:effectLst/>
                <a:uLnTx/>
                <a:uFillTx/>
                <a:latin typeface="Abadi"/>
                <a:ea typeface="SF Pro" pitchFamily="2" charset="0"/>
                <a:cs typeface="SF Pro" pitchFamily="2" charset="0"/>
              </a:rPr>
              <a:t>Teryll</a:t>
            </a:r>
            <a:r>
              <a:rPr kumimoji="0" lang="en-US" sz="1800" b="0" i="0" u="none" strike="noStrike" kern="1200" cap="none" spc="0" normalizeH="0" baseline="0" noProof="0" dirty="0">
                <a:ln>
                  <a:noFill/>
                </a:ln>
                <a:solidFill>
                  <a:srgbClr val="E7E6E6"/>
                </a:solidFill>
                <a:effectLst/>
                <a:uLnTx/>
                <a:uFillTx/>
                <a:latin typeface="Abadi"/>
                <a:ea typeface="SF Pro" pitchFamily="2" charset="0"/>
                <a:cs typeface="SF Pro" pitchFamily="2" charset="0"/>
              </a:rPr>
              <a:t> Felix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Abadi" panose="020B0604020104020204" pitchFamily="34" charset="0"/>
                <a:ea typeface="SF Pro" pitchFamily="2" charset="0"/>
                <a:cs typeface="SF Pro" pitchFamily="2" charset="0"/>
              </a:rPr>
              <a:t>26</a:t>
            </a:r>
            <a:r>
              <a:rPr kumimoji="0" lang="en-US" sz="1800" b="0" i="0" u="none" strike="noStrike" kern="1200" cap="none" spc="0" normalizeH="0" baseline="30000" noProof="0" dirty="0">
                <a:ln>
                  <a:noFill/>
                </a:ln>
                <a:solidFill>
                  <a:srgbClr val="E7E6E6"/>
                </a:solidFill>
                <a:effectLst/>
                <a:uLnTx/>
                <a:uFillTx/>
                <a:latin typeface="Abadi" panose="020B0604020104020204" pitchFamily="34" charset="0"/>
                <a:ea typeface="SF Pro" pitchFamily="2" charset="0"/>
                <a:cs typeface="SF Pro" pitchFamily="2" charset="0"/>
              </a:rPr>
              <a:t>th</a:t>
            </a:r>
            <a:r>
              <a:rPr kumimoji="0" lang="en-US" sz="1800" b="0" i="0" u="none" strike="noStrike" kern="1200" cap="none" spc="0" normalizeH="0" baseline="0" noProof="0" dirty="0">
                <a:ln>
                  <a:noFill/>
                </a:ln>
                <a:solidFill>
                  <a:srgbClr val="E7E6E6"/>
                </a:solidFill>
                <a:effectLst/>
                <a:uLnTx/>
                <a:uFillTx/>
                <a:latin typeface="Abadi" panose="020B0604020104020204" pitchFamily="34" charset="0"/>
                <a:ea typeface="SF Pro" pitchFamily="2" charset="0"/>
                <a:cs typeface="SF Pro" pitchFamily="2" charset="0"/>
              </a:rPr>
              <a:t> 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C5B4EBE-0BC2-7A23-6B49-37C05386CB40}"/>
              </a:ext>
            </a:extLst>
          </p:cNvPr>
          <p:cNvSpPr/>
          <p:nvPr/>
        </p:nvSpPr>
        <p:spPr>
          <a:xfrm>
            <a:off x="6716486" y="1818698"/>
            <a:ext cx="4223657" cy="420687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3139770"/>
            <a:ext cx="3932238" cy="2311626"/>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https://github.com/TF758/IBM-DS-Capstone-Project/blob/7e255d037daf6a336e26c665c149caf7fcf08831/Week%201/jupyter-labs-webscraping.ipynb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a:ln>
                <a:noFill/>
              </a:ln>
              <a:solidFill>
                <a:srgbClr val="1C7DDB"/>
              </a:solidFill>
              <a:effectLst/>
              <a:uLnTx/>
              <a:uFillTx/>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5" name="Rounded Rectangle 23">
            <a:extLst>
              <a:ext uri="{FF2B5EF4-FFF2-40B4-BE49-F238E27FC236}">
                <a16:creationId xmlns:a16="http://schemas.microsoft.com/office/drawing/2014/main" id="{0A848FA8-DE15-8E2F-77F7-2BC6C5739FF0}"/>
              </a:ext>
            </a:extLst>
          </p:cNvPr>
          <p:cNvSpPr/>
          <p:nvPr/>
        </p:nvSpPr>
        <p:spPr>
          <a:xfrm>
            <a:off x="7532022" y="2770770"/>
            <a:ext cx="2679011" cy="738001"/>
          </a:xfrm>
          <a:prstGeom prst="round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prstClr val="white"/>
                </a:solidFill>
                <a:effectLst/>
                <a:uLnTx/>
                <a:uFillTx/>
                <a:latin typeface="Calibri" panose="020F0502020204030204"/>
                <a:ea typeface="+mn-ea"/>
                <a:cs typeface="+mn-cs"/>
              </a:rPr>
              <a:t>Wikipedia Page</a:t>
            </a:r>
          </a:p>
        </p:txBody>
      </p:sp>
      <p:sp>
        <p:nvSpPr>
          <p:cNvPr id="7" name="Rounded Rectangle 24">
            <a:extLst>
              <a:ext uri="{FF2B5EF4-FFF2-40B4-BE49-F238E27FC236}">
                <a16:creationId xmlns:a16="http://schemas.microsoft.com/office/drawing/2014/main" id="{AA58E6CF-327F-0167-B951-DC4166A8E0C0}"/>
              </a:ext>
            </a:extLst>
          </p:cNvPr>
          <p:cNvSpPr/>
          <p:nvPr/>
        </p:nvSpPr>
        <p:spPr>
          <a:xfrm>
            <a:off x="7532022" y="3833899"/>
            <a:ext cx="2679011" cy="738001"/>
          </a:xfrm>
          <a:prstGeom prst="round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prstClr val="white"/>
                </a:solidFill>
                <a:effectLst/>
                <a:uLnTx/>
                <a:uFillTx/>
                <a:latin typeface="Calibri" panose="020F0502020204030204"/>
                <a:ea typeface="+mn-ea"/>
                <a:cs typeface="+mn-cs"/>
              </a:rPr>
              <a:t>HTML</a:t>
            </a:r>
          </a:p>
        </p:txBody>
      </p:sp>
      <p:sp>
        <p:nvSpPr>
          <p:cNvPr id="8" name="Rounded Rectangle 25">
            <a:extLst>
              <a:ext uri="{FF2B5EF4-FFF2-40B4-BE49-F238E27FC236}">
                <a16:creationId xmlns:a16="http://schemas.microsoft.com/office/drawing/2014/main" id="{38B223B7-41DA-E990-0C74-1830CA87B8D6}"/>
              </a:ext>
            </a:extLst>
          </p:cNvPr>
          <p:cNvSpPr/>
          <p:nvPr/>
        </p:nvSpPr>
        <p:spPr>
          <a:xfrm>
            <a:off x="7532022" y="4905053"/>
            <a:ext cx="2679011" cy="738001"/>
          </a:xfrm>
          <a:prstGeom prst="round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prstClr val="white"/>
                </a:solidFill>
                <a:effectLst/>
                <a:uLnTx/>
                <a:uFillTx/>
                <a:latin typeface="Calibri" panose="020F0502020204030204"/>
                <a:ea typeface="+mn-ea"/>
                <a:cs typeface="+mn-cs"/>
              </a:rPr>
              <a:t>DataFrame</a:t>
            </a:r>
          </a:p>
        </p:txBody>
      </p:sp>
      <p:sp>
        <p:nvSpPr>
          <p:cNvPr id="9" name="TextBox 8">
            <a:extLst>
              <a:ext uri="{FF2B5EF4-FFF2-40B4-BE49-F238E27FC236}">
                <a16:creationId xmlns:a16="http://schemas.microsoft.com/office/drawing/2014/main" id="{BFB0313D-82F3-4A6C-E58A-F91A3D1C6018}"/>
              </a:ext>
            </a:extLst>
          </p:cNvPr>
          <p:cNvSpPr txBox="1"/>
          <p:nvPr/>
        </p:nvSpPr>
        <p:spPr>
          <a:xfrm>
            <a:off x="7639939" y="1897136"/>
            <a:ext cx="2463175" cy="584775"/>
          </a:xfrm>
          <a:prstGeom prst="rect">
            <a:avLst/>
          </a:prstGeom>
          <a:solidFill>
            <a:schemeClr val="accen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3200" b="0" i="0" u="none" strike="noStrike" kern="1200" cap="none" spc="0" normalizeH="0" baseline="0" noProof="0" dirty="0">
                <a:ln>
                  <a:noFill/>
                </a:ln>
                <a:solidFill>
                  <a:prstClr val="black"/>
                </a:solidFill>
                <a:effectLst/>
                <a:uLnTx/>
                <a:uFillTx/>
                <a:latin typeface="Calibri" panose="020F0502020204030204"/>
                <a:ea typeface="+mn-ea"/>
                <a:cs typeface="+mn-cs"/>
              </a:rPr>
              <a:t>Web Scraping</a:t>
            </a:r>
          </a:p>
        </p:txBody>
      </p:sp>
      <p:sp>
        <p:nvSpPr>
          <p:cNvPr id="12" name="TextBox 11">
            <a:extLst>
              <a:ext uri="{FF2B5EF4-FFF2-40B4-BE49-F238E27FC236}">
                <a16:creationId xmlns:a16="http://schemas.microsoft.com/office/drawing/2014/main" id="{5A87676A-EC80-6581-ABA0-EE7240FC1DCB}"/>
              </a:ext>
            </a:extLst>
          </p:cNvPr>
          <p:cNvSpPr txBox="1"/>
          <p:nvPr/>
        </p:nvSpPr>
        <p:spPr>
          <a:xfrm>
            <a:off x="922411" y="1897136"/>
            <a:ext cx="393223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Notebook Link</a:t>
            </a:r>
          </a:p>
        </p:txBody>
      </p:sp>
      <p:cxnSp>
        <p:nvCxnSpPr>
          <p:cNvPr id="13" name="Straight Arrow Connector 12">
            <a:extLst>
              <a:ext uri="{FF2B5EF4-FFF2-40B4-BE49-F238E27FC236}">
                <a16:creationId xmlns:a16="http://schemas.microsoft.com/office/drawing/2014/main" id="{69A886A9-06A2-4433-7E57-EBD39E11E5F9}"/>
              </a:ext>
            </a:extLst>
          </p:cNvPr>
          <p:cNvCxnSpPr>
            <a:stCxn id="9" idx="2"/>
          </p:cNvCxnSpPr>
          <p:nvPr/>
        </p:nvCxnSpPr>
        <p:spPr>
          <a:xfrm>
            <a:off x="8871527" y="2481911"/>
            <a:ext cx="4249" cy="288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AB9C7FD-226A-955B-E942-DD1DA2404CFE}"/>
              </a:ext>
            </a:extLst>
          </p:cNvPr>
          <p:cNvCxnSpPr>
            <a:endCxn id="7" idx="0"/>
          </p:cNvCxnSpPr>
          <p:nvPr/>
        </p:nvCxnSpPr>
        <p:spPr>
          <a:xfrm flipH="1">
            <a:off x="8871528" y="3508771"/>
            <a:ext cx="4248" cy="325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615960-9A68-80BB-FBA7-B5E780B6A3B3}"/>
              </a:ext>
            </a:extLst>
          </p:cNvPr>
          <p:cNvCxnSpPr>
            <a:stCxn id="7" idx="2"/>
            <a:endCxn id="8" idx="0"/>
          </p:cNvCxnSpPr>
          <p:nvPr/>
        </p:nvCxnSpPr>
        <p:spPr>
          <a:xfrm>
            <a:off x="8871528" y="4571900"/>
            <a:ext cx="0" cy="33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460D-83C0-961C-4086-197404D0E6B0}"/>
              </a:ext>
            </a:extLst>
          </p:cNvPr>
          <p:cNvSpPr>
            <a:spLocks noGrp="1"/>
          </p:cNvSpPr>
          <p:nvPr>
            <p:ph type="title"/>
          </p:nvPr>
        </p:nvSpPr>
        <p:spPr>
          <a:xfrm>
            <a:off x="838200" y="36060"/>
            <a:ext cx="10515600" cy="658132"/>
          </a:xfrm>
        </p:spPr>
        <p:txBody>
          <a:bodyPr/>
          <a:lstStyle/>
          <a:p>
            <a:r>
              <a:rPr lang="en-US" dirty="0">
                <a:solidFill>
                  <a:srgbClr val="0B49CB"/>
                </a:solidFill>
                <a:latin typeface="Abadi"/>
              </a:rPr>
              <a:t>Data Collection – Scraping Results</a:t>
            </a:r>
            <a:endParaRPr lang="en-US" dirty="0"/>
          </a:p>
        </p:txBody>
      </p:sp>
      <p:pic>
        <p:nvPicPr>
          <p:cNvPr id="5" name="Content Placeholder 4">
            <a:extLst>
              <a:ext uri="{FF2B5EF4-FFF2-40B4-BE49-F238E27FC236}">
                <a16:creationId xmlns:a16="http://schemas.microsoft.com/office/drawing/2014/main" id="{97AFA525-8077-A7BB-BD69-1DF9C2B41F5E}"/>
              </a:ext>
            </a:extLst>
          </p:cNvPr>
          <p:cNvPicPr>
            <a:picLocks noGrp="1" noChangeAspect="1"/>
          </p:cNvPicPr>
          <p:nvPr>
            <p:ph idx="1"/>
          </p:nvPr>
        </p:nvPicPr>
        <p:blipFill>
          <a:blip r:embed="rId2"/>
          <a:stretch>
            <a:fillRect/>
          </a:stretch>
        </p:blipFill>
        <p:spPr>
          <a:xfrm>
            <a:off x="1110343" y="2249776"/>
            <a:ext cx="9666514" cy="4523958"/>
          </a:xfrm>
        </p:spPr>
      </p:pic>
      <p:sp>
        <p:nvSpPr>
          <p:cNvPr id="7" name="TextBox 6">
            <a:extLst>
              <a:ext uri="{FF2B5EF4-FFF2-40B4-BE49-F238E27FC236}">
                <a16:creationId xmlns:a16="http://schemas.microsoft.com/office/drawing/2014/main" id="{4C7F4212-3877-E173-B388-ECCA20DB06C3}"/>
              </a:ext>
            </a:extLst>
          </p:cNvPr>
          <p:cNvSpPr txBox="1"/>
          <p:nvPr/>
        </p:nvSpPr>
        <p:spPr>
          <a:xfrm>
            <a:off x="185056" y="563563"/>
            <a:ext cx="8218715"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678DD"/>
                </a:solidFill>
                <a:effectLst/>
                <a:uLnTx/>
                <a:uFillTx/>
                <a:latin typeface="Fira Code" pitchFamily="49" charset="0"/>
                <a:ea typeface="+mn-ea"/>
                <a:cs typeface="+mn-cs"/>
              </a:rPr>
              <a:t>import</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 </a:t>
            </a:r>
            <a:r>
              <a:rPr kumimoji="0" lang="en-US" sz="1800" b="0" i="0" u="none" strike="noStrike" kern="1200" cap="none" spc="0" normalizeH="0" baseline="0" noProof="0" dirty="0">
                <a:ln>
                  <a:noFill/>
                </a:ln>
                <a:solidFill>
                  <a:prstClr val="black"/>
                </a:solidFill>
                <a:effectLst/>
                <a:uLnTx/>
                <a:uFillTx/>
                <a:latin typeface="Fira Code" pitchFamily="49" charset="0"/>
                <a:ea typeface="+mn-ea"/>
                <a:cs typeface="+mn-cs"/>
              </a:rPr>
              <a:t>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678DD"/>
                </a:solidFill>
                <a:effectLst/>
                <a:uLnTx/>
                <a:uFillTx/>
                <a:latin typeface="Fira Code" pitchFamily="49" charset="0"/>
                <a:ea typeface="+mn-ea"/>
                <a:cs typeface="+mn-cs"/>
              </a:rPr>
              <a:t>from</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 </a:t>
            </a:r>
            <a:r>
              <a:rPr kumimoji="0" lang="en-US" sz="1800" b="0" i="0" u="none" strike="noStrike" kern="1200" cap="none" spc="0" normalizeH="0" baseline="0" noProof="0" dirty="0">
                <a:ln>
                  <a:noFill/>
                </a:ln>
                <a:solidFill>
                  <a:srgbClr val="E5C07B"/>
                </a:solidFill>
                <a:effectLst/>
                <a:uLnTx/>
                <a:uFillTx/>
                <a:latin typeface="Fira Code" pitchFamily="49" charset="0"/>
                <a:ea typeface="+mn-ea"/>
                <a:cs typeface="+mn-cs"/>
              </a:rPr>
              <a:t>bs4</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 </a:t>
            </a:r>
            <a:r>
              <a:rPr kumimoji="0" lang="en-US" sz="1800" b="0" i="0" u="none" strike="noStrike" kern="1200" cap="none" spc="0" normalizeH="0" baseline="0" noProof="0" dirty="0">
                <a:ln>
                  <a:noFill/>
                </a:ln>
                <a:solidFill>
                  <a:srgbClr val="C678DD"/>
                </a:solidFill>
                <a:effectLst/>
                <a:uLnTx/>
                <a:uFillTx/>
                <a:latin typeface="Fira Code" pitchFamily="49" charset="0"/>
                <a:ea typeface="+mn-ea"/>
                <a:cs typeface="+mn-cs"/>
              </a:rPr>
              <a:t>import</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Fira Code" pitchFamily="49" charset="0"/>
                <a:ea typeface="+mn-ea"/>
                <a:cs typeface="+mn-cs"/>
              </a:rPr>
              <a:t>BeautifulSoup</a:t>
            </a:r>
            <a:b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br>
            <a:r>
              <a:rPr kumimoji="0" lang="en-US" sz="1800" b="0" i="0" u="none" strike="noStrike" kern="1200" cap="none" spc="0" normalizeH="0" baseline="0" noProof="0" dirty="0" err="1">
                <a:ln>
                  <a:noFill/>
                </a:ln>
                <a:solidFill>
                  <a:srgbClr val="E06C75"/>
                </a:solidFill>
                <a:effectLst/>
                <a:uLnTx/>
                <a:uFillTx/>
                <a:latin typeface="Fira Code" pitchFamily="49" charset="0"/>
                <a:ea typeface="+mn-ea"/>
                <a:cs typeface="+mn-cs"/>
              </a:rPr>
              <a:t>url</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 </a:t>
            </a:r>
            <a:r>
              <a:rPr kumimoji="0" lang="en-US" sz="1800" b="0" i="0" u="none" strike="noStrike" kern="1200" cap="none" spc="0" normalizeH="0" baseline="0" noProof="0" dirty="0">
                <a:ln>
                  <a:noFill/>
                </a:ln>
                <a:solidFill>
                  <a:srgbClr val="56B6C2"/>
                </a:solidFill>
                <a:effectLst/>
                <a:uLnTx/>
                <a:uFillTx/>
                <a:latin typeface="Fira Code" pitchFamily="49" charset="0"/>
                <a:ea typeface="+mn-ea"/>
                <a:cs typeface="+mn-cs"/>
              </a:rPr>
              <a:t>=</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 </a:t>
            </a:r>
            <a:r>
              <a:rPr kumimoji="0" lang="en-US" sz="1800" b="0" i="0" u="none" strike="noStrike" kern="1200" cap="none" spc="0" normalizeH="0" baseline="0" noProof="0" dirty="0">
                <a:ln>
                  <a:noFill/>
                </a:ln>
                <a:solidFill>
                  <a:srgbClr val="ED7D31"/>
                </a:solidFill>
                <a:effectLst/>
                <a:uLnTx/>
                <a:uFillTx/>
                <a:latin typeface="Fira Code" pitchFamily="49" charset="0"/>
                <a:ea typeface="+mn-ea"/>
                <a:cs typeface="+mn-cs"/>
              </a:rPr>
              <a:t>'https://en.wikipedia.org/wiki/List_of_Falcon_9_and_Falcon_Heavy_launches</a:t>
            </a:r>
            <a:r>
              <a:rPr kumimoji="0" lang="en-US" sz="1800" b="0" i="0" u="none" strike="noStrike" kern="1200" cap="none" spc="0" normalizeH="0" baseline="0" noProof="0" dirty="0">
                <a:ln>
                  <a:noFill/>
                </a:ln>
                <a:solidFill>
                  <a:srgbClr val="98C379"/>
                </a:solidFill>
                <a:effectLst/>
                <a:uLnTx/>
                <a:uFillTx/>
                <a:latin typeface="Fira Code" pitchFamily="49" charset="0"/>
                <a:ea typeface="+mn-ea"/>
                <a:cs typeface="+mn-cs"/>
              </a:rPr>
              <a:t>'</a:t>
            </a:r>
            <a:endPar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ira Code" pitchFamily="49" charset="0"/>
                <a:ea typeface="+mn-ea"/>
                <a:cs typeface="+mn-cs"/>
              </a:rPr>
              <a:t>response</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 </a:t>
            </a:r>
            <a:r>
              <a:rPr kumimoji="0" lang="en-US" sz="1800" b="0" i="0" u="none" strike="noStrike" kern="1200" cap="none" spc="0" normalizeH="0" baseline="0" noProof="0" dirty="0">
                <a:ln>
                  <a:noFill/>
                </a:ln>
                <a:solidFill>
                  <a:srgbClr val="56B6C2"/>
                </a:solidFill>
                <a:effectLst/>
                <a:uLnTx/>
                <a:uFillTx/>
                <a:latin typeface="Fira Code" pitchFamily="49" charset="0"/>
                <a:ea typeface="+mn-ea"/>
                <a:cs typeface="+mn-cs"/>
              </a:rPr>
              <a:t>=</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 </a:t>
            </a:r>
            <a:r>
              <a:rPr kumimoji="0" lang="en-US" sz="1800" b="0" i="0" u="none" strike="noStrike" kern="1200" cap="none" spc="0" normalizeH="0" baseline="0" noProof="0" dirty="0" err="1">
                <a:ln>
                  <a:noFill/>
                </a:ln>
                <a:solidFill>
                  <a:srgbClr val="E5C07B"/>
                </a:solidFill>
                <a:effectLst/>
                <a:uLnTx/>
                <a:uFillTx/>
                <a:latin typeface="Fira Code" pitchFamily="49" charset="0"/>
                <a:ea typeface="+mn-ea"/>
                <a:cs typeface="+mn-cs"/>
              </a:rPr>
              <a:t>requests</a:t>
            </a:r>
            <a:r>
              <a:rPr kumimoji="0" lang="en-US" sz="1800" b="0" i="0" u="none" strike="noStrike" kern="1200" cap="none" spc="0" normalizeH="0" baseline="0" noProof="0" dirty="0" err="1">
                <a:ln>
                  <a:noFill/>
                </a:ln>
                <a:solidFill>
                  <a:srgbClr val="ABB2BF"/>
                </a:solidFill>
                <a:effectLst/>
                <a:uLnTx/>
                <a:uFillTx/>
                <a:latin typeface="Fira Code" pitchFamily="49" charset="0"/>
                <a:ea typeface="+mn-ea"/>
                <a:cs typeface="+mn-cs"/>
              </a:rPr>
              <a:t>.</a:t>
            </a:r>
            <a:r>
              <a:rPr kumimoji="0" lang="en-US" sz="1800" b="0" i="0" u="none" strike="noStrike" kern="1200" cap="none" spc="0" normalizeH="0" baseline="0" noProof="0" dirty="0" err="1">
                <a:ln>
                  <a:noFill/>
                </a:ln>
                <a:solidFill>
                  <a:srgbClr val="61AFEF"/>
                </a:solidFill>
                <a:effectLst/>
                <a:uLnTx/>
                <a:uFillTx/>
                <a:latin typeface="Fira Code" pitchFamily="49" charset="0"/>
                <a:ea typeface="+mn-ea"/>
                <a:cs typeface="+mn-cs"/>
              </a:rPr>
              <a:t>get</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a:t>
            </a:r>
            <a:r>
              <a:rPr kumimoji="0" lang="en-US" sz="1800" b="0" i="0" u="none" strike="noStrike" kern="1200" cap="none" spc="0" normalizeH="0" baseline="0" noProof="0" dirty="0" err="1">
                <a:ln>
                  <a:noFill/>
                </a:ln>
                <a:solidFill>
                  <a:srgbClr val="E06C75"/>
                </a:solidFill>
                <a:effectLst/>
                <a:uLnTx/>
                <a:uFillTx/>
                <a:latin typeface="Fira Code" pitchFamily="49" charset="0"/>
                <a:ea typeface="+mn-ea"/>
                <a:cs typeface="+mn-cs"/>
              </a:rPr>
              <a:t>url</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Fira Code" pitchFamily="49" charset="0"/>
                <a:ea typeface="+mn-ea"/>
                <a:cs typeface="+mn-cs"/>
              </a:rPr>
              <a:t>html_data</a:t>
            </a:r>
            <a:r>
              <a:rPr kumimoji="0" lang="en-US" sz="1800" b="0" i="0" u="none" strike="noStrike" kern="1200" cap="none" spc="0" normalizeH="0" baseline="0" noProof="0" dirty="0">
                <a:ln>
                  <a:noFill/>
                </a:ln>
                <a:solidFill>
                  <a:prstClr val="black"/>
                </a:solidFill>
                <a:effectLst/>
                <a:uLnTx/>
                <a:uFillTx/>
                <a:latin typeface="Fira Code" pitchFamily="49" charset="0"/>
                <a:ea typeface="+mn-ea"/>
                <a:cs typeface="+mn-cs"/>
              </a:rPr>
              <a:t> </a:t>
            </a:r>
            <a:r>
              <a:rPr kumimoji="0" lang="en-US" sz="1800" b="0" i="0" u="none" strike="noStrike" kern="1200" cap="none" spc="0" normalizeH="0" baseline="0" noProof="0" dirty="0">
                <a:ln>
                  <a:noFill/>
                </a:ln>
                <a:solidFill>
                  <a:srgbClr val="56B6C2"/>
                </a:solidFill>
                <a:effectLst/>
                <a:uLnTx/>
                <a:uFillTx/>
                <a:latin typeface="Fira Code" pitchFamily="49" charset="0"/>
                <a:ea typeface="+mn-ea"/>
                <a:cs typeface="+mn-cs"/>
              </a:rPr>
              <a:t>=</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 </a:t>
            </a:r>
            <a:r>
              <a:rPr kumimoji="0" lang="en-US" sz="1800" b="0" i="0" u="none" strike="noStrike" kern="1200" cap="none" spc="0" normalizeH="0" baseline="0" noProof="0" dirty="0" err="1">
                <a:ln>
                  <a:noFill/>
                </a:ln>
                <a:solidFill>
                  <a:srgbClr val="E06C75"/>
                </a:solidFill>
                <a:effectLst/>
                <a:uLnTx/>
                <a:uFillTx/>
                <a:latin typeface="Fira Code" pitchFamily="49" charset="0"/>
                <a:ea typeface="+mn-ea"/>
                <a:cs typeface="+mn-cs"/>
              </a:rPr>
              <a:t>response</a:t>
            </a:r>
            <a:r>
              <a:rPr kumimoji="0" lang="en-US" sz="1800" b="0" i="0" u="none" strike="noStrike" kern="1200" cap="none" spc="0" normalizeH="0" baseline="0" noProof="0" dirty="0" err="1">
                <a:ln>
                  <a:noFill/>
                </a:ln>
                <a:solidFill>
                  <a:srgbClr val="ABB2BF"/>
                </a:solidFill>
                <a:effectLst/>
                <a:uLnTx/>
                <a:uFillTx/>
                <a:latin typeface="Fira Code" pitchFamily="49" charset="0"/>
                <a:ea typeface="+mn-ea"/>
                <a:cs typeface="+mn-cs"/>
              </a:rPr>
              <a:t>.</a:t>
            </a:r>
            <a:r>
              <a:rPr kumimoji="0" lang="en-US" sz="1800" b="0" i="0" u="none" strike="noStrike" kern="1200" cap="none" spc="0" normalizeH="0" baseline="0" noProof="0" dirty="0" err="1">
                <a:ln>
                  <a:noFill/>
                </a:ln>
                <a:solidFill>
                  <a:srgbClr val="E06C75"/>
                </a:solidFill>
                <a:effectLst/>
                <a:uLnTx/>
                <a:uFillTx/>
                <a:latin typeface="Fira Code" pitchFamily="49" charset="0"/>
                <a:ea typeface="+mn-ea"/>
                <a:cs typeface="+mn-cs"/>
              </a:rPr>
              <a:t>text</a:t>
            </a:r>
            <a:endPar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ira Code" pitchFamily="49" charset="0"/>
                <a:ea typeface="+mn-ea"/>
                <a:cs typeface="+mn-cs"/>
              </a:rPr>
              <a:t>soup</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 </a:t>
            </a:r>
            <a:r>
              <a:rPr kumimoji="0" lang="en-US" sz="1800" b="0" i="0" u="none" strike="noStrike" kern="1200" cap="none" spc="0" normalizeH="0" baseline="0" noProof="0" dirty="0">
                <a:ln>
                  <a:noFill/>
                </a:ln>
                <a:solidFill>
                  <a:srgbClr val="56B6C2"/>
                </a:solidFill>
                <a:effectLst/>
                <a:uLnTx/>
                <a:uFillTx/>
                <a:latin typeface="Fira Code" pitchFamily="49" charset="0"/>
                <a:ea typeface="+mn-ea"/>
                <a:cs typeface="+mn-cs"/>
              </a:rPr>
              <a:t>=</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 </a:t>
            </a:r>
            <a:r>
              <a:rPr kumimoji="0" lang="en-US" sz="1800" b="0" i="0" u="none" strike="noStrike" kern="1200" cap="none" spc="0" normalizeH="0" baseline="0" noProof="0" dirty="0" err="1">
                <a:ln>
                  <a:noFill/>
                </a:ln>
                <a:solidFill>
                  <a:srgbClr val="E5C07B"/>
                </a:solidFill>
                <a:effectLst/>
                <a:uLnTx/>
                <a:uFillTx/>
                <a:latin typeface="Fira Code" pitchFamily="49" charset="0"/>
                <a:ea typeface="+mn-ea"/>
                <a:cs typeface="+mn-cs"/>
              </a:rPr>
              <a:t>BeautifulSoup</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a:t>
            </a:r>
            <a:r>
              <a:rPr kumimoji="0" lang="en-US" sz="1800" b="0" i="0" u="none" strike="noStrike" kern="1200" cap="none" spc="0" normalizeH="0" baseline="0" noProof="0" dirty="0" err="1">
                <a:ln>
                  <a:noFill/>
                </a:ln>
                <a:solidFill>
                  <a:srgbClr val="E06C75"/>
                </a:solidFill>
                <a:effectLst/>
                <a:uLnTx/>
                <a:uFillTx/>
                <a:latin typeface="Fira Code" pitchFamily="49" charset="0"/>
                <a:ea typeface="+mn-ea"/>
                <a:cs typeface="+mn-cs"/>
              </a:rPr>
              <a:t>html_data</a:t>
            </a:r>
            <a:r>
              <a:rPr kumimoji="0" lang="en-US" sz="1800" b="0" i="0" u="none" strike="noStrike" kern="1200" cap="none" spc="0" normalizeH="0" baseline="0" noProof="0" dirty="0">
                <a:ln>
                  <a:noFill/>
                </a:ln>
                <a:solidFill>
                  <a:srgbClr val="ABB2BF"/>
                </a:solidFill>
                <a:effectLst/>
                <a:uLnTx/>
                <a:uFillTx/>
                <a:latin typeface="Fira Code" pitchFamily="49" charset="0"/>
                <a:ea typeface="+mn-ea"/>
                <a:cs typeface="+mn-cs"/>
              </a:rPr>
              <a:t>)</a:t>
            </a:r>
          </a:p>
        </p:txBody>
      </p:sp>
    </p:spTree>
    <p:extLst>
      <p:ext uri="{BB962C8B-B14F-4D97-AF65-F5344CB8AC3E}">
        <p14:creationId xmlns:p14="http://schemas.microsoft.com/office/powerpoint/2010/main" val="354031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128075" cy="3192689"/>
          </a:xfrm>
          <a:prstGeom prst="rect">
            <a:avLst/>
          </a:prstGeom>
        </p:spPr>
        <p:txBody>
          <a:bodyPr/>
          <a:lstStyle/>
          <a:p>
            <a:r>
              <a:rPr lang="en-US" sz="2200" dirty="0">
                <a:solidFill>
                  <a:schemeClr val="accent3">
                    <a:lumMod val="25000"/>
                  </a:schemeClr>
                </a:solidFill>
                <a:latin typeface="Abadi" panose="020B0604020104020204" pitchFamily="34" charset="0"/>
              </a:rPr>
              <a:t>Notebook Link</a:t>
            </a:r>
          </a:p>
          <a:p>
            <a:pPr marL="0" indent="0">
              <a:buNone/>
            </a:pPr>
            <a:r>
              <a:rPr lang="en-US" sz="2200" dirty="0">
                <a:solidFill>
                  <a:schemeClr val="accent3">
                    <a:lumMod val="25000"/>
                  </a:schemeClr>
                </a:solidFill>
                <a:latin typeface="Abadi" panose="020B0604020104020204" pitchFamily="34" charset="0"/>
                <a:hlinkClick r:id="rId3"/>
              </a:rPr>
              <a:t>https://github.com/TF758/IBM-DS-Capstone-Project/blob/7e255d037daf6a336e26c665c149caf7fcf08831/Week%201/labs-jupyter-spacex-Data%20wrangling.ipynb</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r>
              <a:rPr lang="en-US" sz="2800" dirty="0">
                <a:solidFill>
                  <a:schemeClr val="tx1">
                    <a:lumMod val="75000"/>
                    <a:lumOff val="25000"/>
                  </a:schemeClr>
                </a:solidFill>
              </a:rPr>
              <a:t>Transform raw data to </a:t>
            </a:r>
            <a:r>
              <a:rPr lang="en-US" sz="2800" dirty="0"/>
              <a:t>a useful data format</a:t>
            </a:r>
            <a:r>
              <a:rPr lang="en-US" sz="2800" dirty="0">
                <a:solidFill>
                  <a:schemeClr val="tx1">
                    <a:lumMod val="75000"/>
                    <a:lumOff val="25000"/>
                  </a:schemeClr>
                </a:solidFill>
              </a:rPr>
              <a:t>. For example, convert original outcome labels into landing class that represent landing classification which will be our new landing prediction target.</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106304" cy="201703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Notebook</a:t>
            </a:r>
          </a:p>
          <a:p>
            <a:pPr>
              <a:lnSpc>
                <a:spcPct val="100000"/>
              </a:lnSpc>
              <a:spcBef>
                <a:spcPts val="1400"/>
              </a:spcBef>
            </a:pPr>
            <a:r>
              <a:rPr lang="en-US" sz="2200" dirty="0">
                <a:solidFill>
                  <a:schemeClr val="accent3">
                    <a:lumMod val="25000"/>
                  </a:schemeClr>
                </a:solidFill>
                <a:latin typeface="Abadi"/>
                <a:hlinkClick r:id="rId3"/>
              </a:rPr>
              <a:t>https://github.com/TF758/IBM-DS-Capstone-Project/blob/6632d90fc2f7419f253dae6e67e046561e464224/Week%202/jupyter-labs-eda-dataviz.ipynb</a:t>
            </a: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pic>
        <p:nvPicPr>
          <p:cNvPr id="2" name="Picture 1" descr="Chart, bar chart&#10;&#10;Description automatically generated">
            <a:extLst>
              <a:ext uri="{FF2B5EF4-FFF2-40B4-BE49-F238E27FC236}">
                <a16:creationId xmlns:a16="http://schemas.microsoft.com/office/drawing/2014/main" id="{7C84FE50-E510-908F-AE0B-44AC7E6DFAC6}"/>
              </a:ext>
            </a:extLst>
          </p:cNvPr>
          <p:cNvPicPr>
            <a:picLocks noChangeAspect="1"/>
          </p:cNvPicPr>
          <p:nvPr/>
        </p:nvPicPr>
        <p:blipFill>
          <a:blip r:embed="rId4"/>
          <a:stretch>
            <a:fillRect/>
          </a:stretch>
        </p:blipFill>
        <p:spPr>
          <a:xfrm>
            <a:off x="3998947" y="3270616"/>
            <a:ext cx="2813682" cy="1877928"/>
          </a:xfrm>
          <a:prstGeom prst="rect">
            <a:avLst/>
          </a:prstGeom>
        </p:spPr>
      </p:pic>
      <p:pic>
        <p:nvPicPr>
          <p:cNvPr id="6" name="Picture 5" descr="Chart, scatter chart&#10;&#10;Description automatically generated">
            <a:extLst>
              <a:ext uri="{FF2B5EF4-FFF2-40B4-BE49-F238E27FC236}">
                <a16:creationId xmlns:a16="http://schemas.microsoft.com/office/drawing/2014/main" id="{7B809F70-94CF-DC4B-1B69-15BD8A7A95C8}"/>
              </a:ext>
            </a:extLst>
          </p:cNvPr>
          <p:cNvPicPr>
            <a:picLocks noChangeAspect="1"/>
          </p:cNvPicPr>
          <p:nvPr/>
        </p:nvPicPr>
        <p:blipFill>
          <a:blip r:embed="rId5"/>
          <a:stretch>
            <a:fillRect/>
          </a:stretch>
        </p:blipFill>
        <p:spPr>
          <a:xfrm>
            <a:off x="481380" y="3547478"/>
            <a:ext cx="2813684" cy="1877929"/>
          </a:xfrm>
          <a:prstGeom prst="rect">
            <a:avLst/>
          </a:prstGeom>
        </p:spPr>
      </p:pic>
      <p:pic>
        <p:nvPicPr>
          <p:cNvPr id="7" name="Picture 6" descr="Chart, line chart&#10;&#10;Description automatically generated">
            <a:extLst>
              <a:ext uri="{FF2B5EF4-FFF2-40B4-BE49-F238E27FC236}">
                <a16:creationId xmlns:a16="http://schemas.microsoft.com/office/drawing/2014/main" id="{9E4BBF6D-E712-CB02-6309-459EB5523CCC}"/>
              </a:ext>
            </a:extLst>
          </p:cNvPr>
          <p:cNvPicPr>
            <a:picLocks noChangeAspect="1"/>
          </p:cNvPicPr>
          <p:nvPr/>
        </p:nvPicPr>
        <p:blipFill>
          <a:blip r:embed="rId6"/>
          <a:stretch>
            <a:fillRect/>
          </a:stretch>
        </p:blipFill>
        <p:spPr>
          <a:xfrm>
            <a:off x="7993671" y="3270616"/>
            <a:ext cx="2780777" cy="1877927"/>
          </a:xfrm>
          <a:prstGeom prst="rect">
            <a:avLst/>
          </a:prstGeom>
        </p:spPr>
      </p:pic>
      <p:sp>
        <p:nvSpPr>
          <p:cNvPr id="8" name="TextBox 7">
            <a:extLst>
              <a:ext uri="{FF2B5EF4-FFF2-40B4-BE49-F238E27FC236}">
                <a16:creationId xmlns:a16="http://schemas.microsoft.com/office/drawing/2014/main" id="{7F871132-5149-BF41-8A9B-490D38ADA1B6}"/>
              </a:ext>
            </a:extLst>
          </p:cNvPr>
          <p:cNvSpPr txBox="1"/>
          <p:nvPr/>
        </p:nvSpPr>
        <p:spPr>
          <a:xfrm>
            <a:off x="402771" y="5425408"/>
            <a:ext cx="232954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scatterplot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graph was used to find the relationship between 1 or more variables</a:t>
            </a:r>
          </a:p>
        </p:txBody>
      </p:sp>
      <p:sp>
        <p:nvSpPr>
          <p:cNvPr id="9" name="TextBox 8">
            <a:extLst>
              <a:ext uri="{FF2B5EF4-FFF2-40B4-BE49-F238E27FC236}">
                <a16:creationId xmlns:a16="http://schemas.microsoft.com/office/drawing/2014/main" id="{BADBE10B-89E6-8103-BFF4-8879297616B6}"/>
              </a:ext>
            </a:extLst>
          </p:cNvPr>
          <p:cNvSpPr txBox="1"/>
          <p:nvPr/>
        </p:nvSpPr>
        <p:spPr>
          <a:xfrm>
            <a:off x="4071927" y="5584371"/>
            <a:ext cx="266772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Bargraph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was use to compare the success rates of each orbit</a:t>
            </a:r>
          </a:p>
        </p:txBody>
      </p:sp>
      <p:sp>
        <p:nvSpPr>
          <p:cNvPr id="10" name="TextBox 9">
            <a:extLst>
              <a:ext uri="{FF2B5EF4-FFF2-40B4-BE49-F238E27FC236}">
                <a16:creationId xmlns:a16="http://schemas.microsoft.com/office/drawing/2014/main" id="{A3D901A0-57A5-5ADF-01B5-89D8B55902CA}"/>
              </a:ext>
            </a:extLst>
          </p:cNvPr>
          <p:cNvSpPr txBox="1"/>
          <p:nvPr/>
        </p:nvSpPr>
        <p:spPr>
          <a:xfrm>
            <a:off x="7993671" y="5425407"/>
            <a:ext cx="30771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line graph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was used to get the yearly average launch success trend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229AEB35-A2D5-91B9-E5C3-903F31610AD1}"/>
              </a:ext>
            </a:extLst>
          </p:cNvPr>
          <p:cNvSpPr txBox="1">
            <a:spLocks/>
          </p:cNvSpPr>
          <p:nvPr/>
        </p:nvSpPr>
        <p:spPr>
          <a:xfrm>
            <a:off x="8355544" y="5927725"/>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14" name="Content Placeholder 4">
            <a:extLst>
              <a:ext uri="{FF2B5EF4-FFF2-40B4-BE49-F238E27FC236}">
                <a16:creationId xmlns:a16="http://schemas.microsoft.com/office/drawing/2014/main" id="{E990C536-898A-794F-4647-EAB0EBCEC6D8}"/>
              </a:ext>
            </a:extLst>
          </p:cNvPr>
          <p:cNvSpPr txBox="1">
            <a:spLocks/>
          </p:cNvSpPr>
          <p:nvPr/>
        </p:nvSpPr>
        <p:spPr>
          <a:xfrm>
            <a:off x="495786" y="3843814"/>
            <a:ext cx="7156193" cy="241831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Query the names of 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unique launch sites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 the space mission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Query the names of the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booster_versions</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which have carried the maximum payload mass.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List the total number of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successful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failure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mission outcomes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List the names of the boosters which have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success in drone ship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and have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payload mass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 some range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Rank the count of successful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landing_outcomes</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 date range in descending order.</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ü"/>
              <a:tabLst/>
              <a:defRPr/>
            </a:pPr>
            <a:endParaRPr kumimoji="0" lang="en-US" sz="1600" b="1"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EBA0F57E-EC26-5ABD-78C8-07EC134C5225}"/>
              </a:ext>
            </a:extLst>
          </p:cNvPr>
          <p:cNvSpPr txBox="1">
            <a:spLocks/>
          </p:cNvSpPr>
          <p:nvPr/>
        </p:nvSpPr>
        <p:spPr>
          <a:xfrm>
            <a:off x="410783" y="44080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16" name="Text Placeholder 2">
            <a:extLst>
              <a:ext uri="{FF2B5EF4-FFF2-40B4-BE49-F238E27FC236}">
                <a16:creationId xmlns:a16="http://schemas.microsoft.com/office/drawing/2014/main" id="{B4BEB0A6-9349-BB59-BAC1-E4FB661557ED}"/>
              </a:ext>
            </a:extLst>
          </p:cNvPr>
          <p:cNvSpPr txBox="1">
            <a:spLocks/>
          </p:cNvSpPr>
          <p:nvPr/>
        </p:nvSpPr>
        <p:spPr>
          <a:xfrm>
            <a:off x="243916" y="989851"/>
            <a:ext cx="4501129" cy="566579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1900" b="0" i="0" u="none" strike="noStrike" kern="1200" cap="none" spc="0" normalizeH="0" baseline="0" noProof="0" dirty="0">
              <a:ln>
                <a:noFill/>
              </a:ln>
              <a:solidFill>
                <a:srgbClr val="E7E6E6">
                  <a:lumMod val="75000"/>
                </a:srgbClr>
              </a:solidFill>
              <a:effectLst/>
              <a:uLnTx/>
              <a:uFillTx/>
              <a:latin typeface="Calibri" panose="020F0502020204030204"/>
              <a:ea typeface="+mn-ea"/>
              <a:cs typeface="+mn-cs"/>
            </a:endParaRPr>
          </a:p>
        </p:txBody>
      </p:sp>
      <p:pic>
        <p:nvPicPr>
          <p:cNvPr id="17" name="Picture 16" descr="Graphical user interface, text, application, chat or text message&#10;&#10;Description automatically generated">
            <a:extLst>
              <a:ext uri="{FF2B5EF4-FFF2-40B4-BE49-F238E27FC236}">
                <a16:creationId xmlns:a16="http://schemas.microsoft.com/office/drawing/2014/main" id="{7A607355-311F-9F66-29A6-B5075235B2A3}"/>
              </a:ext>
            </a:extLst>
          </p:cNvPr>
          <p:cNvPicPr>
            <a:picLocks noChangeAspect="1"/>
          </p:cNvPicPr>
          <p:nvPr/>
        </p:nvPicPr>
        <p:blipFill>
          <a:blip r:embed="rId3"/>
          <a:stretch>
            <a:fillRect/>
          </a:stretch>
        </p:blipFill>
        <p:spPr>
          <a:xfrm>
            <a:off x="5867582" y="1499282"/>
            <a:ext cx="1295400" cy="1638300"/>
          </a:xfrm>
          <a:prstGeom prst="rect">
            <a:avLst/>
          </a:prstGeom>
        </p:spPr>
      </p:pic>
      <p:pic>
        <p:nvPicPr>
          <p:cNvPr id="19" name="Picture 18" descr="Table&#10;&#10;Description automatically generated">
            <a:extLst>
              <a:ext uri="{FF2B5EF4-FFF2-40B4-BE49-F238E27FC236}">
                <a16:creationId xmlns:a16="http://schemas.microsoft.com/office/drawing/2014/main" id="{7F1E0B1B-E749-31E6-87CC-8F7847CEEE7A}"/>
              </a:ext>
            </a:extLst>
          </p:cNvPr>
          <p:cNvPicPr>
            <a:picLocks noChangeAspect="1"/>
          </p:cNvPicPr>
          <p:nvPr/>
        </p:nvPicPr>
        <p:blipFill>
          <a:blip r:embed="rId4"/>
          <a:stretch>
            <a:fillRect/>
          </a:stretch>
        </p:blipFill>
        <p:spPr>
          <a:xfrm>
            <a:off x="8447234" y="1497370"/>
            <a:ext cx="2540000" cy="3213100"/>
          </a:xfrm>
          <a:prstGeom prst="rect">
            <a:avLst/>
          </a:prstGeom>
        </p:spPr>
      </p:pic>
      <p:pic>
        <p:nvPicPr>
          <p:cNvPr id="22" name="Picture 21">
            <a:extLst>
              <a:ext uri="{FF2B5EF4-FFF2-40B4-BE49-F238E27FC236}">
                <a16:creationId xmlns:a16="http://schemas.microsoft.com/office/drawing/2014/main" id="{6887E5F9-CB97-2631-BA95-F2293F1FEE90}"/>
              </a:ext>
            </a:extLst>
          </p:cNvPr>
          <p:cNvPicPr>
            <a:picLocks noChangeAspect="1"/>
          </p:cNvPicPr>
          <p:nvPr/>
        </p:nvPicPr>
        <p:blipFill>
          <a:blip r:embed="rId5"/>
          <a:stretch>
            <a:fillRect/>
          </a:stretch>
        </p:blipFill>
        <p:spPr>
          <a:xfrm>
            <a:off x="7298465" y="1314971"/>
            <a:ext cx="1013286" cy="2626859"/>
          </a:xfrm>
          <a:prstGeom prst="rect">
            <a:avLst/>
          </a:prstGeom>
        </p:spPr>
      </p:pic>
      <p:pic>
        <p:nvPicPr>
          <p:cNvPr id="24" name="Picture 23">
            <a:extLst>
              <a:ext uri="{FF2B5EF4-FFF2-40B4-BE49-F238E27FC236}">
                <a16:creationId xmlns:a16="http://schemas.microsoft.com/office/drawing/2014/main" id="{120CA4E8-FC95-9DCD-2B7B-F4A12D3BC763}"/>
              </a:ext>
            </a:extLst>
          </p:cNvPr>
          <p:cNvPicPr>
            <a:picLocks noChangeAspect="1"/>
          </p:cNvPicPr>
          <p:nvPr/>
        </p:nvPicPr>
        <p:blipFill>
          <a:blip r:embed="rId6"/>
          <a:stretch>
            <a:fillRect/>
          </a:stretch>
        </p:blipFill>
        <p:spPr>
          <a:xfrm>
            <a:off x="3629433" y="1497370"/>
            <a:ext cx="2170407" cy="1449206"/>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2" name="Slide Number Placeholder 3">
            <a:extLst>
              <a:ext uri="{FF2B5EF4-FFF2-40B4-BE49-F238E27FC236}">
                <a16:creationId xmlns:a16="http://schemas.microsoft.com/office/drawing/2014/main" id="{FEF29410-E3E6-51B6-863F-4CCA0EAB187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6" name="Content Placeholder 4">
            <a:extLst>
              <a:ext uri="{FF2B5EF4-FFF2-40B4-BE49-F238E27FC236}">
                <a16:creationId xmlns:a16="http://schemas.microsoft.com/office/drawing/2014/main" id="{29C79A75-90C0-0523-9F03-B7D49C4720B5}"/>
              </a:ext>
            </a:extLst>
          </p:cNvPr>
          <p:cNvSpPr txBox="1">
            <a:spLocks/>
          </p:cNvSpPr>
          <p:nvPr/>
        </p:nvSpPr>
        <p:spPr>
          <a:xfrm>
            <a:off x="770011" y="1790084"/>
            <a:ext cx="4859694" cy="212877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Add </a:t>
            </a:r>
            <a:r>
              <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mn-cs"/>
              </a:rPr>
              <a:t>Circles</a:t>
            </a: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 for Launch sites and </a:t>
            </a:r>
            <a:r>
              <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mn-cs"/>
              </a:rPr>
              <a:t>Markers</a:t>
            </a: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 for labels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Add </a:t>
            </a:r>
            <a:r>
              <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mn-cs"/>
              </a:rPr>
              <a:t>Lines</a:t>
            </a: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 for calculate distance between launch sites and their proximities</a:t>
            </a:r>
          </a:p>
        </p:txBody>
      </p:sp>
      <p:sp>
        <p:nvSpPr>
          <p:cNvPr id="7" name="Title 1">
            <a:extLst>
              <a:ext uri="{FF2B5EF4-FFF2-40B4-BE49-F238E27FC236}">
                <a16:creationId xmlns:a16="http://schemas.microsoft.com/office/drawing/2014/main" id="{02A7FBB2-E420-35BF-E168-12B4565B868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11" name="Picture 10">
            <a:extLst>
              <a:ext uri="{FF2B5EF4-FFF2-40B4-BE49-F238E27FC236}">
                <a16:creationId xmlns:a16="http://schemas.microsoft.com/office/drawing/2014/main" id="{2C1B12C9-27A6-BE83-EA3A-ADF0C1F4CEAF}"/>
              </a:ext>
            </a:extLst>
          </p:cNvPr>
          <p:cNvPicPr>
            <a:picLocks noChangeAspect="1"/>
          </p:cNvPicPr>
          <p:nvPr/>
        </p:nvPicPr>
        <p:blipFill>
          <a:blip r:embed="rId3"/>
          <a:stretch>
            <a:fillRect/>
          </a:stretch>
        </p:blipFill>
        <p:spPr>
          <a:xfrm>
            <a:off x="6409180" y="1863976"/>
            <a:ext cx="5303107" cy="3241424"/>
          </a:xfrm>
          <a:prstGeom prst="rect">
            <a:avLst/>
          </a:prstGeom>
        </p:spPr>
      </p:pic>
      <p:sp>
        <p:nvSpPr>
          <p:cNvPr id="3" name="TextBox 2">
            <a:extLst>
              <a:ext uri="{FF2B5EF4-FFF2-40B4-BE49-F238E27FC236}">
                <a16:creationId xmlns:a16="http://schemas.microsoft.com/office/drawing/2014/main" id="{F85C4BF4-9DAB-DD1D-02BD-1F5226895D74}"/>
              </a:ext>
            </a:extLst>
          </p:cNvPr>
          <p:cNvSpPr txBox="1"/>
          <p:nvPr/>
        </p:nvSpPr>
        <p:spPr>
          <a:xfrm>
            <a:off x="174171" y="4312017"/>
            <a:ext cx="1051560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Notebook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https://github.com/TF758/IBM-DS-Capstone-Project/blob/c9b32a1e6005ada3c26b1ee1ff320eaa15fcb165/Week%203/jupyter_launch_site_location_folium.ipynb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5EEF335D-7703-45C3-970C-61297DD59C5C}"/>
              </a:ext>
            </a:extLst>
          </p:cNvPr>
          <p:cNvSpPr>
            <a:spLocks noGrp="1"/>
          </p:cNvSpPr>
          <p:nvPr>
            <p:ph type="sldNum" sz="quarter" idx="12"/>
          </p:nvPr>
        </p:nvSpPr>
        <p:spPr>
          <a:xfrm>
            <a:off x="8714772" y="6025573"/>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6" name="Content Placeholder 4">
            <a:extLst>
              <a:ext uri="{FF2B5EF4-FFF2-40B4-BE49-F238E27FC236}">
                <a16:creationId xmlns:a16="http://schemas.microsoft.com/office/drawing/2014/main" id="{FAC63C99-3637-EF8D-EFFF-2536C488E47A}"/>
              </a:ext>
            </a:extLst>
          </p:cNvPr>
          <p:cNvSpPr txBox="1">
            <a:spLocks/>
          </p:cNvSpPr>
          <p:nvPr/>
        </p:nvSpPr>
        <p:spPr>
          <a:xfrm>
            <a:off x="443639" y="1528082"/>
            <a:ext cx="5092908"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With a </a:t>
            </a:r>
            <a:r>
              <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mn-cs"/>
              </a:rPr>
              <a:t>Dropdown menu </a:t>
            </a: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and a </a:t>
            </a:r>
            <a:r>
              <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mn-cs"/>
              </a:rPr>
              <a:t>Pie Chart</a:t>
            </a: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 we can get success launches distribution by launch site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With a </a:t>
            </a:r>
            <a:r>
              <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mn-cs"/>
              </a:rPr>
              <a:t>Range Slider </a:t>
            </a: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and a </a:t>
            </a:r>
            <a:r>
              <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mn-cs"/>
              </a:rPr>
              <a:t>Scatter Plot</a:t>
            </a:r>
            <a:r>
              <a:rPr kumimoji="0" lang="en-US" sz="2800" b="0" i="0" u="none" strike="noStrike" kern="1200" cap="none" spc="0" normalizeH="0" baseline="0" noProof="0" dirty="0">
                <a:ln>
                  <a:noFill/>
                </a:ln>
                <a:solidFill>
                  <a:srgbClr val="44546A"/>
                </a:solidFill>
                <a:effectLst/>
                <a:uLnTx/>
                <a:uFillTx/>
                <a:latin typeface="Calibri" panose="020F0502020204030204"/>
                <a:ea typeface="+mn-ea"/>
                <a:cs typeface="+mn-cs"/>
              </a:rPr>
              <a:t>, we can analyze the correlation between Payload and Success for different launch sites</a:t>
            </a:r>
          </a:p>
        </p:txBody>
      </p:sp>
      <p:sp>
        <p:nvSpPr>
          <p:cNvPr id="7" name="Title 1">
            <a:extLst>
              <a:ext uri="{FF2B5EF4-FFF2-40B4-BE49-F238E27FC236}">
                <a16:creationId xmlns:a16="http://schemas.microsoft.com/office/drawing/2014/main" id="{46DC23F4-2F58-EA53-347E-098790D770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 Dashboard with </a:t>
            </a:r>
            <a:r>
              <a:rPr kumimoji="0" lang="en-US" sz="4000" b="0" i="0" u="none" strike="noStrike" kern="1200" cap="none" spc="0" normalizeH="0" baseline="0" noProof="0" dirty="0" err="1">
                <a:ln>
                  <a:noFill/>
                </a:ln>
                <a:solidFill>
                  <a:srgbClr val="0B49CB"/>
                </a:solidFill>
                <a:effectLst/>
                <a:uLnTx/>
                <a:uFillTx/>
                <a:latin typeface="Abadi"/>
              </a:rPr>
              <a:t>Plotly</a:t>
            </a:r>
            <a:r>
              <a:rPr kumimoji="0" lang="en-US" sz="4000" b="0" i="0" u="none" strike="noStrike" kern="1200" cap="none" spc="0" normalizeH="0" baseline="0" noProof="0" dirty="0">
                <a:ln>
                  <a:noFill/>
                </a:ln>
                <a:solidFill>
                  <a:srgbClr val="0B49CB"/>
                </a:solidFill>
                <a:effectLst/>
                <a:uLnTx/>
                <a:uFillTx/>
                <a:latin typeface="Abadi"/>
              </a:rPr>
              <a:t> Dash</a:t>
            </a:r>
          </a:p>
        </p:txBody>
      </p:sp>
      <p:sp>
        <p:nvSpPr>
          <p:cNvPr id="8" name="Text Placeholder 2">
            <a:extLst>
              <a:ext uri="{FF2B5EF4-FFF2-40B4-BE49-F238E27FC236}">
                <a16:creationId xmlns:a16="http://schemas.microsoft.com/office/drawing/2014/main" id="{1A6E476C-4C44-45C6-8BB8-3C772FC8FEA2}"/>
              </a:ext>
            </a:extLst>
          </p:cNvPr>
          <p:cNvSpPr txBox="1">
            <a:spLocks/>
          </p:cNvSpPr>
          <p:nvPr/>
        </p:nvSpPr>
        <p:spPr>
          <a:xfrm>
            <a:off x="734028" y="5378200"/>
            <a:ext cx="11144128" cy="108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Github</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Link</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https://github.com/TF758/IBM-DS-Capstone-Project/blob/01b435ca23db6449822d8c78891423500303a226/Week%203/spacex_dash_app.py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descr="Chart&#10;&#10;Description automatically generated with medium confidence">
            <a:extLst>
              <a:ext uri="{FF2B5EF4-FFF2-40B4-BE49-F238E27FC236}">
                <a16:creationId xmlns:a16="http://schemas.microsoft.com/office/drawing/2014/main" id="{37B741F6-5EC8-AB39-6D14-8E66850EDBF0}"/>
              </a:ext>
            </a:extLst>
          </p:cNvPr>
          <p:cNvPicPr>
            <a:picLocks noChangeAspect="1"/>
          </p:cNvPicPr>
          <p:nvPr/>
        </p:nvPicPr>
        <p:blipFill rotWithShape="1">
          <a:blip r:embed="rId4"/>
          <a:srcRect b="40724"/>
          <a:stretch/>
        </p:blipFill>
        <p:spPr>
          <a:xfrm>
            <a:off x="5729888" y="1609984"/>
            <a:ext cx="5969768" cy="2156473"/>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4CA6444C-9CEE-6693-6598-311B09B0F577}"/>
              </a:ext>
            </a:extLst>
          </p:cNvPr>
          <p:cNvSpPr txBox="1">
            <a:spLocks/>
          </p:cNvSpPr>
          <p:nvPr/>
        </p:nvSpPr>
        <p:spPr>
          <a:xfrm>
            <a:off x="770011" y="5335828"/>
            <a:ext cx="11144128" cy="108718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dirty="0"/>
              <a:t>Notebook</a:t>
            </a:r>
            <a:r>
              <a:rPr lang="en-US" sz="1600" dirty="0"/>
              <a:t> </a:t>
            </a:r>
          </a:p>
          <a:p>
            <a:pPr marL="0" indent="0">
              <a:lnSpc>
                <a:spcPct val="100000"/>
              </a:lnSpc>
              <a:spcBef>
                <a:spcPts val="1400"/>
              </a:spcBef>
              <a:buNone/>
            </a:pPr>
            <a:r>
              <a:rPr lang="en-US" sz="1600" dirty="0">
                <a:hlinkClick r:id="rId4"/>
              </a:rPr>
              <a:t>https://github.com/TF758/IBM-DS-Capstone-Project/blob/01b435ca23db6449822d8c78891423500303a226/Week%204/SpaceX_Machine%20Learning%20Prediction_Part_5.ipynb</a:t>
            </a:r>
            <a:endParaRPr lang="en-US" sz="1600" dirty="0"/>
          </a:p>
        </p:txBody>
      </p:sp>
      <p:sp>
        <p:nvSpPr>
          <p:cNvPr id="6" name="Rounded Rectangle 5">
            <a:extLst>
              <a:ext uri="{FF2B5EF4-FFF2-40B4-BE49-F238E27FC236}">
                <a16:creationId xmlns:a16="http://schemas.microsoft.com/office/drawing/2014/main" id="{6FB9CB25-EDFC-226B-2411-85CC7324B939}"/>
              </a:ext>
            </a:extLst>
          </p:cNvPr>
          <p:cNvSpPr/>
          <p:nvPr/>
        </p:nvSpPr>
        <p:spPr>
          <a:xfrm>
            <a:off x="1544484" y="1593965"/>
            <a:ext cx="1930817" cy="7664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Preprocessing</a:t>
            </a:r>
            <a:endParaRPr lang="en-CN" dirty="0"/>
          </a:p>
        </p:txBody>
      </p:sp>
      <p:sp>
        <p:nvSpPr>
          <p:cNvPr id="7" name="Rounded Rectangle 6">
            <a:extLst>
              <a:ext uri="{FF2B5EF4-FFF2-40B4-BE49-F238E27FC236}">
                <a16:creationId xmlns:a16="http://schemas.microsoft.com/office/drawing/2014/main" id="{287F7825-AE24-C309-E37B-7A90BFA2B9DC}"/>
              </a:ext>
            </a:extLst>
          </p:cNvPr>
          <p:cNvSpPr/>
          <p:nvPr/>
        </p:nvSpPr>
        <p:spPr>
          <a:xfrm>
            <a:off x="3752602" y="1593965"/>
            <a:ext cx="1930817" cy="7664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N" dirty="0"/>
              <a:t>Define Model  </a:t>
            </a:r>
          </a:p>
        </p:txBody>
      </p:sp>
      <p:sp>
        <p:nvSpPr>
          <p:cNvPr id="8" name="Rounded Rectangle 7">
            <a:extLst>
              <a:ext uri="{FF2B5EF4-FFF2-40B4-BE49-F238E27FC236}">
                <a16:creationId xmlns:a16="http://schemas.microsoft.com/office/drawing/2014/main" id="{DD4D340C-4E61-42FD-933E-B83F0A98CDD3}"/>
              </a:ext>
            </a:extLst>
          </p:cNvPr>
          <p:cNvSpPr/>
          <p:nvPr/>
        </p:nvSpPr>
        <p:spPr>
          <a:xfrm>
            <a:off x="5938520" y="1593965"/>
            <a:ext cx="1930817" cy="7664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Model Training</a:t>
            </a:r>
            <a:endParaRPr lang="en-CN" dirty="0"/>
          </a:p>
        </p:txBody>
      </p:sp>
      <p:sp>
        <p:nvSpPr>
          <p:cNvPr id="9" name="Rounded Rectangle 8">
            <a:extLst>
              <a:ext uri="{FF2B5EF4-FFF2-40B4-BE49-F238E27FC236}">
                <a16:creationId xmlns:a16="http://schemas.microsoft.com/office/drawing/2014/main" id="{D7582294-E4B5-9322-B7EC-4FC2C9663AF6}"/>
              </a:ext>
            </a:extLst>
          </p:cNvPr>
          <p:cNvSpPr/>
          <p:nvPr/>
        </p:nvSpPr>
        <p:spPr>
          <a:xfrm>
            <a:off x="8137885" y="1593965"/>
            <a:ext cx="1930817" cy="7664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Model Evaluation</a:t>
            </a:r>
            <a:endParaRPr lang="en-CN" dirty="0"/>
          </a:p>
        </p:txBody>
      </p:sp>
      <p:sp>
        <p:nvSpPr>
          <p:cNvPr id="10" name="Rounded Rectangle 9">
            <a:extLst>
              <a:ext uri="{FF2B5EF4-FFF2-40B4-BE49-F238E27FC236}">
                <a16:creationId xmlns:a16="http://schemas.microsoft.com/office/drawing/2014/main" id="{78F9FFCC-DE61-5877-4E0B-593207B42ABF}"/>
              </a:ext>
            </a:extLst>
          </p:cNvPr>
          <p:cNvSpPr/>
          <p:nvPr/>
        </p:nvSpPr>
        <p:spPr>
          <a:xfrm>
            <a:off x="1544483" y="2715132"/>
            <a:ext cx="1930817" cy="1782422"/>
          </a:xfrm>
          <a:prstGeom prst="roundRect">
            <a:avLst/>
          </a:prstGeom>
          <a:solidFill>
            <a:schemeClr val="tx1">
              <a:lumMod val="65000"/>
              <a:lumOff val="3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bg2"/>
                </a:solidFill>
              </a:rPr>
              <a:t>Data Cleaning</a:t>
            </a:r>
            <a:r>
              <a:rPr lang="en-US" dirty="0">
                <a:solidFill>
                  <a:schemeClr val="bg2"/>
                </a:solidFill>
              </a:rPr>
              <a:t>, </a:t>
            </a:r>
          </a:p>
          <a:p>
            <a:pPr algn="ctr"/>
            <a:r>
              <a:rPr lang="en-US" dirty="0">
                <a:solidFill>
                  <a:schemeClr val="bg2"/>
                </a:solidFill>
              </a:rPr>
              <a:t>Data Transformation</a:t>
            </a:r>
          </a:p>
          <a:p>
            <a:pPr algn="ctr"/>
            <a:r>
              <a:rPr lang="en-US" dirty="0">
                <a:solidFill>
                  <a:schemeClr val="bg2"/>
                </a:solidFill>
              </a:rPr>
              <a:t>Splitting Data set</a:t>
            </a:r>
          </a:p>
        </p:txBody>
      </p:sp>
      <p:sp>
        <p:nvSpPr>
          <p:cNvPr id="13" name="Rounded Rectangle 12">
            <a:extLst>
              <a:ext uri="{FF2B5EF4-FFF2-40B4-BE49-F238E27FC236}">
                <a16:creationId xmlns:a16="http://schemas.microsoft.com/office/drawing/2014/main" id="{522B9AD2-242A-C9AC-4124-DFD6777D0E71}"/>
              </a:ext>
            </a:extLst>
          </p:cNvPr>
          <p:cNvSpPr/>
          <p:nvPr/>
        </p:nvSpPr>
        <p:spPr>
          <a:xfrm>
            <a:off x="3752602" y="2715132"/>
            <a:ext cx="1930817" cy="1731188"/>
          </a:xfrm>
          <a:prstGeom prst="roundRect">
            <a:avLst/>
          </a:prstGeom>
          <a:solidFill>
            <a:schemeClr val="tx1">
              <a:lumMod val="65000"/>
              <a:lumOff val="3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bg2"/>
                </a:solidFill>
              </a:rPr>
              <a:t>Choose Model</a:t>
            </a:r>
            <a:endParaRPr lang="en-US" dirty="0">
              <a:solidFill>
                <a:schemeClr val="bg2"/>
              </a:solidFill>
            </a:endParaRPr>
          </a:p>
          <a:p>
            <a:pPr algn="ctr"/>
            <a:r>
              <a:rPr lang="en-US" dirty="0">
                <a:solidFill>
                  <a:schemeClr val="bg2"/>
                </a:solidFill>
              </a:rPr>
              <a:t>and Parameters</a:t>
            </a:r>
            <a:endParaRPr lang="en-CN" dirty="0">
              <a:solidFill>
                <a:schemeClr val="bg2"/>
              </a:solidFill>
            </a:endParaRPr>
          </a:p>
        </p:txBody>
      </p:sp>
      <p:sp>
        <p:nvSpPr>
          <p:cNvPr id="15" name="Rounded Rectangle 14">
            <a:extLst>
              <a:ext uri="{FF2B5EF4-FFF2-40B4-BE49-F238E27FC236}">
                <a16:creationId xmlns:a16="http://schemas.microsoft.com/office/drawing/2014/main" id="{D7CCA291-8C98-296F-0954-53AD637FC9A1}"/>
              </a:ext>
            </a:extLst>
          </p:cNvPr>
          <p:cNvSpPr/>
          <p:nvPr/>
        </p:nvSpPr>
        <p:spPr>
          <a:xfrm>
            <a:off x="5947274" y="2715132"/>
            <a:ext cx="1930817" cy="1731188"/>
          </a:xfrm>
          <a:prstGeom prst="roundRect">
            <a:avLst/>
          </a:prstGeom>
          <a:solidFill>
            <a:schemeClr val="tx1">
              <a:lumMod val="65000"/>
              <a:lumOff val="3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Train</a:t>
            </a:r>
            <a:r>
              <a:rPr lang="en-CN" dirty="0">
                <a:solidFill>
                  <a:schemeClr val="bg2"/>
                </a:solidFill>
              </a:rPr>
              <a:t> Model</a:t>
            </a:r>
            <a:r>
              <a:rPr lang="en-US" dirty="0">
                <a:solidFill>
                  <a:schemeClr val="bg2"/>
                </a:solidFill>
              </a:rPr>
              <a:t> using Dataset</a:t>
            </a:r>
            <a:endParaRPr lang="en-CN" dirty="0">
              <a:solidFill>
                <a:schemeClr val="bg2"/>
              </a:solidFill>
            </a:endParaRPr>
          </a:p>
        </p:txBody>
      </p:sp>
      <p:sp>
        <p:nvSpPr>
          <p:cNvPr id="17" name="Rounded Rectangle 16">
            <a:extLst>
              <a:ext uri="{FF2B5EF4-FFF2-40B4-BE49-F238E27FC236}">
                <a16:creationId xmlns:a16="http://schemas.microsoft.com/office/drawing/2014/main" id="{5171D31A-047A-2C34-32CD-3E7CA55B94B7}"/>
              </a:ext>
            </a:extLst>
          </p:cNvPr>
          <p:cNvSpPr/>
          <p:nvPr/>
        </p:nvSpPr>
        <p:spPr>
          <a:xfrm>
            <a:off x="8155555" y="2666952"/>
            <a:ext cx="1930817" cy="1782422"/>
          </a:xfrm>
          <a:prstGeom prst="roundRect">
            <a:avLst/>
          </a:prstGeom>
          <a:solidFill>
            <a:schemeClr val="tx1">
              <a:lumMod val="65000"/>
              <a:lumOff val="3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bg2"/>
                </a:solidFill>
              </a:rPr>
              <a:t>Model Plot</a:t>
            </a:r>
          </a:p>
        </p:txBody>
      </p:sp>
      <p:cxnSp>
        <p:nvCxnSpPr>
          <p:cNvPr id="18" name="Straight Arrow Connector 17">
            <a:extLst>
              <a:ext uri="{FF2B5EF4-FFF2-40B4-BE49-F238E27FC236}">
                <a16:creationId xmlns:a16="http://schemas.microsoft.com/office/drawing/2014/main" id="{0DA9C7A5-EAEB-D2A6-3E0B-E15F468E0C9C}"/>
              </a:ext>
            </a:extLst>
          </p:cNvPr>
          <p:cNvCxnSpPr>
            <a:cxnSpLocks/>
            <a:stCxn id="6" idx="3"/>
            <a:endCxn id="7" idx="1"/>
          </p:cNvCxnSpPr>
          <p:nvPr/>
        </p:nvCxnSpPr>
        <p:spPr>
          <a:xfrm>
            <a:off x="3475301" y="1977206"/>
            <a:ext cx="2773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F4D0E-2E7B-9FDE-C696-1A3F762892AD}"/>
              </a:ext>
            </a:extLst>
          </p:cNvPr>
          <p:cNvCxnSpPr>
            <a:cxnSpLocks/>
            <a:stCxn id="7" idx="3"/>
            <a:endCxn id="8" idx="1"/>
          </p:cNvCxnSpPr>
          <p:nvPr/>
        </p:nvCxnSpPr>
        <p:spPr>
          <a:xfrm>
            <a:off x="5683419" y="1977206"/>
            <a:ext cx="2551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C54BB37-1D3E-4241-13FA-74EFD069500E}"/>
              </a:ext>
            </a:extLst>
          </p:cNvPr>
          <p:cNvCxnSpPr>
            <a:cxnSpLocks/>
            <a:stCxn id="8" idx="3"/>
            <a:endCxn id="9" idx="1"/>
          </p:cNvCxnSpPr>
          <p:nvPr/>
        </p:nvCxnSpPr>
        <p:spPr>
          <a:xfrm>
            <a:off x="7869337" y="1977206"/>
            <a:ext cx="2685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AE0A915-C1FB-ECB4-DD29-6B7D4B70591E}"/>
              </a:ext>
            </a:extLst>
          </p:cNvPr>
          <p:cNvCxnSpPr>
            <a:stCxn id="6" idx="2"/>
            <a:endCxn id="10" idx="0"/>
          </p:cNvCxnSpPr>
          <p:nvPr/>
        </p:nvCxnSpPr>
        <p:spPr>
          <a:xfrm flipH="1">
            <a:off x="2509892" y="2360447"/>
            <a:ext cx="1" cy="35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D380C25-CBB8-ED95-3400-F1E63897A846}"/>
              </a:ext>
            </a:extLst>
          </p:cNvPr>
          <p:cNvCxnSpPr>
            <a:stCxn id="7" idx="2"/>
            <a:endCxn id="13" idx="0"/>
          </p:cNvCxnSpPr>
          <p:nvPr/>
        </p:nvCxnSpPr>
        <p:spPr>
          <a:xfrm>
            <a:off x="4718011" y="2360447"/>
            <a:ext cx="0" cy="35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0C70E9-2049-C53C-4576-CE991CEE7556}"/>
              </a:ext>
            </a:extLst>
          </p:cNvPr>
          <p:cNvCxnSpPr>
            <a:stCxn id="8" idx="2"/>
            <a:endCxn id="15" idx="0"/>
          </p:cNvCxnSpPr>
          <p:nvPr/>
        </p:nvCxnSpPr>
        <p:spPr>
          <a:xfrm>
            <a:off x="6903929" y="2360447"/>
            <a:ext cx="8754" cy="354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E50A5A-0B49-DB02-2D90-9E07AB665BCD}"/>
              </a:ext>
            </a:extLst>
          </p:cNvPr>
          <p:cNvCxnSpPr>
            <a:stCxn id="9" idx="2"/>
            <a:endCxn id="17" idx="0"/>
          </p:cNvCxnSpPr>
          <p:nvPr/>
        </p:nvCxnSpPr>
        <p:spPr>
          <a:xfrm>
            <a:off x="9103294" y="2360447"/>
            <a:ext cx="17670" cy="3065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Chart, bar chart&#10;&#10;Description automatically generated">
            <a:extLst>
              <a:ext uri="{FF2B5EF4-FFF2-40B4-BE49-F238E27FC236}">
                <a16:creationId xmlns:a16="http://schemas.microsoft.com/office/drawing/2014/main" id="{5EE15E36-57AD-463E-EDFA-BA9656A865BD}"/>
              </a:ext>
            </a:extLst>
          </p:cNvPr>
          <p:cNvPicPr>
            <a:picLocks noChangeAspect="1"/>
          </p:cNvPicPr>
          <p:nvPr/>
        </p:nvPicPr>
        <p:blipFill>
          <a:blip r:embed="rId4"/>
          <a:stretch>
            <a:fillRect/>
          </a:stretch>
        </p:blipFill>
        <p:spPr>
          <a:xfrm>
            <a:off x="417316" y="1495977"/>
            <a:ext cx="3295271" cy="2199354"/>
          </a:xfrm>
          <a:prstGeom prst="rect">
            <a:avLst/>
          </a:prstGeom>
        </p:spPr>
      </p:pic>
      <p:pic>
        <p:nvPicPr>
          <p:cNvPr id="3" name="Picture 2" descr="Chart, line chart&#10;&#10;Description automatically generated">
            <a:extLst>
              <a:ext uri="{FF2B5EF4-FFF2-40B4-BE49-F238E27FC236}">
                <a16:creationId xmlns:a16="http://schemas.microsoft.com/office/drawing/2014/main" id="{4C1186A1-8ED4-D3AD-92F7-EE59570314A1}"/>
              </a:ext>
            </a:extLst>
          </p:cNvPr>
          <p:cNvPicPr>
            <a:picLocks noChangeAspect="1"/>
          </p:cNvPicPr>
          <p:nvPr/>
        </p:nvPicPr>
        <p:blipFill>
          <a:blip r:embed="rId5"/>
          <a:stretch>
            <a:fillRect/>
          </a:stretch>
        </p:blipFill>
        <p:spPr>
          <a:xfrm>
            <a:off x="417316" y="4069144"/>
            <a:ext cx="3295271" cy="2092422"/>
          </a:xfrm>
          <a:prstGeom prst="rect">
            <a:avLst/>
          </a:prstGeom>
        </p:spPr>
      </p:pic>
      <p:pic>
        <p:nvPicPr>
          <p:cNvPr id="5" name="Picture 4" descr="Map&#10;&#10;Description automatically generated">
            <a:extLst>
              <a:ext uri="{FF2B5EF4-FFF2-40B4-BE49-F238E27FC236}">
                <a16:creationId xmlns:a16="http://schemas.microsoft.com/office/drawing/2014/main" id="{3AD65787-AF6C-7A5B-48EE-928139518D83}"/>
              </a:ext>
            </a:extLst>
          </p:cNvPr>
          <p:cNvPicPr>
            <a:picLocks noChangeAspect="1"/>
          </p:cNvPicPr>
          <p:nvPr/>
        </p:nvPicPr>
        <p:blipFill>
          <a:blip r:embed="rId6"/>
          <a:stretch>
            <a:fillRect/>
          </a:stretch>
        </p:blipFill>
        <p:spPr>
          <a:xfrm>
            <a:off x="8486860" y="1495977"/>
            <a:ext cx="3154176" cy="2199354"/>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33FC5ECD-F753-5756-4886-33EB2260340C}"/>
              </a:ext>
            </a:extLst>
          </p:cNvPr>
          <p:cNvPicPr>
            <a:picLocks noChangeAspect="1"/>
          </p:cNvPicPr>
          <p:nvPr/>
        </p:nvPicPr>
        <p:blipFill>
          <a:blip r:embed="rId7"/>
          <a:stretch>
            <a:fillRect/>
          </a:stretch>
        </p:blipFill>
        <p:spPr>
          <a:xfrm>
            <a:off x="8486860" y="4069144"/>
            <a:ext cx="3154176" cy="2130107"/>
          </a:xfrm>
          <a:prstGeom prst="rect">
            <a:avLst/>
          </a:prstGeom>
        </p:spPr>
      </p:pic>
      <p:pic>
        <p:nvPicPr>
          <p:cNvPr id="12" name="Picture 11" descr="Graphical user interface, chart, Excel, pie chart&#10;&#10;Description automatically generated">
            <a:extLst>
              <a:ext uri="{FF2B5EF4-FFF2-40B4-BE49-F238E27FC236}">
                <a16:creationId xmlns:a16="http://schemas.microsoft.com/office/drawing/2014/main" id="{F529CE2B-D49F-9626-8C9C-197E03E13222}"/>
              </a:ext>
            </a:extLst>
          </p:cNvPr>
          <p:cNvPicPr>
            <a:picLocks noChangeAspect="1"/>
          </p:cNvPicPr>
          <p:nvPr/>
        </p:nvPicPr>
        <p:blipFill>
          <a:blip r:embed="rId8"/>
          <a:stretch>
            <a:fillRect/>
          </a:stretch>
        </p:blipFill>
        <p:spPr>
          <a:xfrm>
            <a:off x="3875058" y="1495977"/>
            <a:ext cx="4400921" cy="470327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Executive Summary</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Introduction</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Methodology</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Results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Conclusion</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Graphical user interface, text, application&#10;&#10;Description automatically generated">
            <a:extLst>
              <a:ext uri="{FF2B5EF4-FFF2-40B4-BE49-F238E27FC236}">
                <a16:creationId xmlns:a16="http://schemas.microsoft.com/office/drawing/2014/main" id="{DCCBE5A9-EC27-AB91-597E-7D17631A5D90}"/>
              </a:ext>
            </a:extLst>
          </p:cNvPr>
          <p:cNvPicPr>
            <a:picLocks noChangeAspect="1"/>
          </p:cNvPicPr>
          <p:nvPr/>
        </p:nvPicPr>
        <p:blipFill rotWithShape="1">
          <a:blip r:embed="rId4"/>
          <a:srcRect b="25623"/>
          <a:stretch/>
        </p:blipFill>
        <p:spPr>
          <a:xfrm>
            <a:off x="864973" y="1386097"/>
            <a:ext cx="10411759" cy="3490704"/>
          </a:xfrm>
          <a:prstGeom prst="rect">
            <a:avLst/>
          </a:prstGeom>
        </p:spPr>
      </p:pic>
      <p:sp>
        <p:nvSpPr>
          <p:cNvPr id="2" name="TextBox 1">
            <a:extLst>
              <a:ext uri="{FF2B5EF4-FFF2-40B4-BE49-F238E27FC236}">
                <a16:creationId xmlns:a16="http://schemas.microsoft.com/office/drawing/2014/main" id="{235B570A-4B2F-4510-F01D-6FE92E451371}"/>
              </a:ext>
            </a:extLst>
          </p:cNvPr>
          <p:cNvSpPr txBox="1"/>
          <p:nvPr/>
        </p:nvSpPr>
        <p:spPr>
          <a:xfrm>
            <a:off x="377952" y="5132832"/>
            <a:ext cx="10704576" cy="369332"/>
          </a:xfrm>
          <a:prstGeom prst="rect">
            <a:avLst/>
          </a:prstGeom>
          <a:noFill/>
        </p:spPr>
        <p:txBody>
          <a:bodyPr wrap="square" rtlCol="0">
            <a:spAutoFit/>
          </a:bodyPr>
          <a:lstStyle/>
          <a:p>
            <a:r>
              <a:rPr lang="en-US"/>
              <a:t>The general trend observed is as the total number of flights increases, so does the amount of first stage landings.</a:t>
            </a:r>
            <a:endParaRPr lang="en-CN"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descr="Graphical user interface, text, application&#10;&#10;Description automatically generated">
            <a:extLst>
              <a:ext uri="{FF2B5EF4-FFF2-40B4-BE49-F238E27FC236}">
                <a16:creationId xmlns:a16="http://schemas.microsoft.com/office/drawing/2014/main" id="{FD9C74CE-AFAB-37A1-962D-3942DE1A3212}"/>
              </a:ext>
            </a:extLst>
          </p:cNvPr>
          <p:cNvPicPr>
            <a:picLocks noChangeAspect="1"/>
          </p:cNvPicPr>
          <p:nvPr/>
        </p:nvPicPr>
        <p:blipFill rotWithShape="1">
          <a:blip r:embed="rId4"/>
          <a:srcRect b="30873"/>
          <a:stretch/>
        </p:blipFill>
        <p:spPr>
          <a:xfrm>
            <a:off x="1094504" y="1499546"/>
            <a:ext cx="9866613" cy="3267526"/>
          </a:xfrm>
          <a:prstGeom prst="rect">
            <a:avLst/>
          </a:prstGeom>
        </p:spPr>
      </p:pic>
      <p:sp>
        <p:nvSpPr>
          <p:cNvPr id="2" name="TextBox 1">
            <a:extLst>
              <a:ext uri="{FF2B5EF4-FFF2-40B4-BE49-F238E27FC236}">
                <a16:creationId xmlns:a16="http://schemas.microsoft.com/office/drawing/2014/main" id="{7B96C9DC-FF58-1841-C127-A32FEB8D3706}"/>
              </a:ext>
            </a:extLst>
          </p:cNvPr>
          <p:cNvSpPr txBox="1"/>
          <p:nvPr/>
        </p:nvSpPr>
        <p:spPr>
          <a:xfrm>
            <a:off x="512064" y="5108448"/>
            <a:ext cx="10945908" cy="923330"/>
          </a:xfrm>
          <a:prstGeom prst="rect">
            <a:avLst/>
          </a:prstGeom>
          <a:noFill/>
        </p:spPr>
        <p:txBody>
          <a:bodyPr wrap="square" rtlCol="0">
            <a:spAutoFit/>
          </a:bodyPr>
          <a:lstStyle/>
          <a:p>
            <a:r>
              <a:rPr lang="en-US" dirty="0"/>
              <a:t>As payload mass increases, so does the success rate. However in he KSC LC391 Launch site is observed there is a much higher success rate with a low payload compared to CCAFS SLC</a:t>
            </a:r>
            <a:endParaRPr lang="en-CN" dirty="0"/>
          </a:p>
          <a:p>
            <a:endParaRPr lang="en-US" dirty="0"/>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Graphical user interface, application&#10;&#10;Description automatically generated">
            <a:extLst>
              <a:ext uri="{FF2B5EF4-FFF2-40B4-BE49-F238E27FC236}">
                <a16:creationId xmlns:a16="http://schemas.microsoft.com/office/drawing/2014/main" id="{B830ECF3-B50E-DD23-501D-8514CAB45706}"/>
              </a:ext>
            </a:extLst>
          </p:cNvPr>
          <p:cNvPicPr>
            <a:picLocks noChangeAspect="1"/>
          </p:cNvPicPr>
          <p:nvPr/>
        </p:nvPicPr>
        <p:blipFill rotWithShape="1">
          <a:blip r:embed="rId4"/>
          <a:srcRect b="19420"/>
          <a:stretch/>
        </p:blipFill>
        <p:spPr>
          <a:xfrm>
            <a:off x="1240658" y="1402373"/>
            <a:ext cx="9428652" cy="3962107"/>
          </a:xfrm>
          <a:prstGeom prst="rect">
            <a:avLst/>
          </a:prstGeom>
        </p:spPr>
      </p:pic>
      <p:sp>
        <p:nvSpPr>
          <p:cNvPr id="2" name="TextBox 1">
            <a:extLst>
              <a:ext uri="{FF2B5EF4-FFF2-40B4-BE49-F238E27FC236}">
                <a16:creationId xmlns:a16="http://schemas.microsoft.com/office/drawing/2014/main" id="{0FA5493B-3724-833E-509E-9A1F26534CA0}"/>
              </a:ext>
            </a:extLst>
          </p:cNvPr>
          <p:cNvSpPr txBox="1"/>
          <p:nvPr/>
        </p:nvSpPr>
        <p:spPr>
          <a:xfrm>
            <a:off x="329184" y="5559552"/>
            <a:ext cx="10607040" cy="923330"/>
          </a:xfrm>
          <a:prstGeom prst="rect">
            <a:avLst/>
          </a:prstGeom>
          <a:noFill/>
        </p:spPr>
        <p:txBody>
          <a:bodyPr wrap="square" rtlCol="0">
            <a:spAutoFit/>
          </a:bodyPr>
          <a:lstStyle/>
          <a:p>
            <a:r>
              <a:rPr lang="en-US" dirty="0"/>
              <a:t>ES-L1, GEO, HEO &amp; SSO all have the highest success rate of 100% however SO has the lowest success rate with 0%</a:t>
            </a:r>
            <a:endParaRPr lang="en-CN" dirty="0"/>
          </a:p>
          <a:p>
            <a:endParaRPr lang="en-US" dirty="0"/>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FA2A9E82-38DA-EB0A-DB54-6743B8A75AA3}"/>
              </a:ext>
            </a:extLst>
          </p:cNvPr>
          <p:cNvPicPr>
            <a:picLocks noChangeAspect="1"/>
          </p:cNvPicPr>
          <p:nvPr/>
        </p:nvPicPr>
        <p:blipFill rotWithShape="1">
          <a:blip r:embed="rId4"/>
          <a:srcRect b="20251"/>
          <a:stretch/>
        </p:blipFill>
        <p:spPr>
          <a:xfrm>
            <a:off x="1466808" y="1414739"/>
            <a:ext cx="9062240" cy="4108238"/>
          </a:xfrm>
          <a:prstGeom prst="rect">
            <a:avLst/>
          </a:prstGeom>
        </p:spPr>
      </p:pic>
      <p:sp>
        <p:nvSpPr>
          <p:cNvPr id="2" name="TextBox 1">
            <a:extLst>
              <a:ext uri="{FF2B5EF4-FFF2-40B4-BE49-F238E27FC236}">
                <a16:creationId xmlns:a16="http://schemas.microsoft.com/office/drawing/2014/main" id="{3E44FCFB-30E7-46D7-4C56-88121DBD268A}"/>
              </a:ext>
            </a:extLst>
          </p:cNvPr>
          <p:cNvSpPr txBox="1"/>
          <p:nvPr/>
        </p:nvSpPr>
        <p:spPr>
          <a:xfrm>
            <a:off x="292608" y="5537894"/>
            <a:ext cx="10814304" cy="1200329"/>
          </a:xfrm>
          <a:prstGeom prst="rect">
            <a:avLst/>
          </a:prstGeom>
          <a:noFill/>
        </p:spPr>
        <p:txBody>
          <a:bodyPr wrap="square" rtlCol="0">
            <a:spAutoFit/>
          </a:bodyPr>
          <a:lstStyle/>
          <a:p>
            <a:r>
              <a:rPr lang="en-US" dirty="0"/>
              <a:t>In ES-L1, GEO, HEO &amp; SS all launches are successful</a:t>
            </a:r>
          </a:p>
          <a:p>
            <a:r>
              <a:rPr lang="en-US" dirty="0"/>
              <a:t>As flight number increases of LEO so does the success rating indicating there is a relationship. This however can’t be seen in GTO</a:t>
            </a:r>
            <a:endParaRPr lang="en-CN" dirty="0"/>
          </a:p>
          <a:p>
            <a:endParaRPr lang="en-US" dirty="0"/>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4DAB43F8-00E7-4028-BA16-B392BDB2550C}"/>
              </a:ext>
            </a:extLst>
          </p:cNvPr>
          <p:cNvPicPr>
            <a:picLocks noChangeAspect="1"/>
          </p:cNvPicPr>
          <p:nvPr/>
        </p:nvPicPr>
        <p:blipFill rotWithShape="1">
          <a:blip r:embed="rId4"/>
          <a:srcRect b="21259"/>
          <a:stretch/>
        </p:blipFill>
        <p:spPr>
          <a:xfrm>
            <a:off x="1470751" y="1378283"/>
            <a:ext cx="7624482" cy="3386009"/>
          </a:xfrm>
          <a:prstGeom prst="rect">
            <a:avLst/>
          </a:prstGeom>
        </p:spPr>
      </p:pic>
      <p:sp>
        <p:nvSpPr>
          <p:cNvPr id="2" name="TextBox 1">
            <a:extLst>
              <a:ext uri="{FF2B5EF4-FFF2-40B4-BE49-F238E27FC236}">
                <a16:creationId xmlns:a16="http://schemas.microsoft.com/office/drawing/2014/main" id="{0957AB68-E73D-8258-BF8D-14BE490A5FAF}"/>
              </a:ext>
            </a:extLst>
          </p:cNvPr>
          <p:cNvSpPr txBox="1"/>
          <p:nvPr/>
        </p:nvSpPr>
        <p:spPr>
          <a:xfrm>
            <a:off x="770011" y="5291328"/>
            <a:ext cx="9142085" cy="923330"/>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With heavy payloads the successful landing increases for Polar, LEO and ISS. However for this is not observed for GTO</a:t>
            </a:r>
          </a:p>
          <a:p>
            <a:endParaRPr lang="en-US"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BE41A1C8-694C-47D9-04A9-2D0BE7EF5EF7}"/>
              </a:ext>
            </a:extLst>
          </p:cNvPr>
          <p:cNvPicPr>
            <a:picLocks noChangeAspect="1"/>
          </p:cNvPicPr>
          <p:nvPr/>
        </p:nvPicPr>
        <p:blipFill rotWithShape="1">
          <a:blip r:embed="rId4"/>
          <a:srcRect b="15330"/>
          <a:stretch/>
        </p:blipFill>
        <p:spPr>
          <a:xfrm>
            <a:off x="1778916" y="1428547"/>
            <a:ext cx="7215456" cy="3613390"/>
          </a:xfrm>
          <a:prstGeom prst="rect">
            <a:avLst/>
          </a:prstGeom>
        </p:spPr>
      </p:pic>
      <p:sp>
        <p:nvSpPr>
          <p:cNvPr id="2" name="TextBox 1">
            <a:extLst>
              <a:ext uri="{FF2B5EF4-FFF2-40B4-BE49-F238E27FC236}">
                <a16:creationId xmlns:a16="http://schemas.microsoft.com/office/drawing/2014/main" id="{C285342A-68AD-42DD-9161-D721A4975E44}"/>
              </a:ext>
            </a:extLst>
          </p:cNvPr>
          <p:cNvSpPr txBox="1"/>
          <p:nvPr/>
        </p:nvSpPr>
        <p:spPr>
          <a:xfrm>
            <a:off x="512064" y="5041937"/>
            <a:ext cx="7595616" cy="646331"/>
          </a:xfrm>
          <a:prstGeom prst="rect">
            <a:avLst/>
          </a:prstGeom>
          <a:noFill/>
        </p:spPr>
        <p:txBody>
          <a:bodyPr wrap="square" rtlCol="0">
            <a:spAutoFit/>
          </a:bodyPr>
          <a:lstStyle/>
          <a:p>
            <a:r>
              <a:rPr lang="en-US" dirty="0"/>
              <a:t>It can be seen that the success rate increases from 2013 with a momentary dip in 2018 before continuing to increase until it dropped again in 2020.</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6AE64390-8532-60A5-0D8F-1FAD5DC4C8EA}"/>
              </a:ext>
            </a:extLst>
          </p:cNvPr>
          <p:cNvPicPr>
            <a:picLocks noChangeAspect="1"/>
          </p:cNvPicPr>
          <p:nvPr/>
        </p:nvPicPr>
        <p:blipFill>
          <a:blip r:embed="rId4"/>
          <a:stretch>
            <a:fillRect/>
          </a:stretch>
        </p:blipFill>
        <p:spPr>
          <a:xfrm>
            <a:off x="3974767" y="1312657"/>
            <a:ext cx="4959930" cy="2756854"/>
          </a:xfrm>
          <a:prstGeom prst="rect">
            <a:avLst/>
          </a:prstGeom>
        </p:spPr>
      </p:pic>
      <p:sp>
        <p:nvSpPr>
          <p:cNvPr id="9" name="TextBox 8">
            <a:extLst>
              <a:ext uri="{FF2B5EF4-FFF2-40B4-BE49-F238E27FC236}">
                <a16:creationId xmlns:a16="http://schemas.microsoft.com/office/drawing/2014/main" id="{171C5419-A314-3785-E06B-E42B0970711D}"/>
              </a:ext>
            </a:extLst>
          </p:cNvPr>
          <p:cNvSpPr txBox="1"/>
          <p:nvPr/>
        </p:nvSpPr>
        <p:spPr>
          <a:xfrm>
            <a:off x="1060287" y="1561132"/>
            <a:ext cx="2416942" cy="5016758"/>
          </a:xfrm>
          <a:prstGeom prst="rect">
            <a:avLst/>
          </a:prstGeom>
          <a:noFill/>
        </p:spPr>
        <p:txBody>
          <a:bodyPr wrap="square">
            <a:spAutoFit/>
          </a:bodyPr>
          <a:lstStyle/>
          <a:p>
            <a:pPr rtl="0" eaLnBrk="1" fontAlgn="ctr" latinLnBrk="0" hangingPunct="1"/>
            <a:r>
              <a:rPr lang="en-US" sz="2000" dirty="0"/>
              <a:t>Four Launch Sites:</a:t>
            </a:r>
            <a:endParaRPr lang="en-US" sz="2000" i="0" u="none" strike="noStrike" kern="1200" dirty="0">
              <a:effectLst/>
              <a:latin typeface="+mn-lt"/>
              <a:ea typeface="+mn-ea"/>
              <a:cs typeface="+mn-cs"/>
            </a:endParaRPr>
          </a:p>
          <a:p>
            <a:pPr rtl="0" eaLnBrk="1" fontAlgn="ctr" latinLnBrk="0" hangingPunct="1"/>
            <a:endParaRPr lang="en-US" sz="2000" dirty="0"/>
          </a:p>
          <a:p>
            <a:pPr rtl="0" eaLnBrk="1" fontAlgn="ctr" latinLnBrk="0" hangingPunct="1"/>
            <a:r>
              <a:rPr lang="en-US" sz="2000" i="0" u="none" strike="noStrike" kern="1200" dirty="0">
                <a:effectLst/>
                <a:latin typeface="+mn-lt"/>
                <a:ea typeface="+mn-ea"/>
                <a:cs typeface="+mn-cs"/>
              </a:rPr>
              <a:t>CCAFS LC-40</a:t>
            </a:r>
            <a:endParaRPr lang="en-CN" sz="2000" i="0" u="none" strike="noStrike" kern="1200" dirty="0">
              <a:effectLst/>
              <a:latin typeface="+mn-lt"/>
              <a:ea typeface="+mn-ea"/>
              <a:cs typeface="+mn-cs"/>
            </a:endParaRPr>
          </a:p>
          <a:p>
            <a:pPr rtl="0" eaLnBrk="1" fontAlgn="ctr" latinLnBrk="0" hangingPunct="1"/>
            <a:r>
              <a:rPr lang="en-US" sz="2000" i="0" u="none" strike="noStrike" kern="1200" dirty="0">
                <a:effectLst/>
                <a:latin typeface="+mn-lt"/>
                <a:ea typeface="+mn-ea"/>
                <a:cs typeface="+mn-cs"/>
              </a:rPr>
              <a:t>VAFB SLC-4E</a:t>
            </a:r>
            <a:endParaRPr lang="en-CN" sz="2000" i="0" u="none" strike="noStrike" kern="1200" dirty="0">
              <a:effectLst/>
              <a:latin typeface="+mn-lt"/>
              <a:ea typeface="+mn-ea"/>
              <a:cs typeface="+mn-cs"/>
            </a:endParaRPr>
          </a:p>
          <a:p>
            <a:pPr rtl="0" eaLnBrk="1" fontAlgn="ctr" latinLnBrk="0" hangingPunct="1"/>
            <a:r>
              <a:rPr lang="en-US" sz="2000" i="0" u="none" strike="noStrike" kern="1200" dirty="0">
                <a:effectLst/>
                <a:latin typeface="+mn-lt"/>
                <a:ea typeface="+mn-ea"/>
                <a:cs typeface="+mn-cs"/>
              </a:rPr>
              <a:t>KSC LC-39A</a:t>
            </a:r>
            <a:endParaRPr lang="en-CN" sz="2000" i="0" u="none" strike="noStrike" kern="1200" dirty="0">
              <a:effectLst/>
              <a:latin typeface="+mn-lt"/>
              <a:ea typeface="+mn-ea"/>
              <a:cs typeface="+mn-cs"/>
            </a:endParaRPr>
          </a:p>
          <a:p>
            <a:pPr rtl="0" eaLnBrk="1" fontAlgn="ctr" latinLnBrk="0" hangingPunct="1"/>
            <a:r>
              <a:rPr lang="en-US" sz="2000" i="0" u="none" strike="noStrike" kern="1200" dirty="0">
                <a:effectLst/>
                <a:latin typeface="+mn-lt"/>
                <a:ea typeface="+mn-ea"/>
                <a:cs typeface="+mn-cs"/>
              </a:rPr>
              <a:t>CCAFS SLC-40</a:t>
            </a:r>
          </a:p>
          <a:p>
            <a:pPr rtl="0" eaLnBrk="1" fontAlgn="ctr" latinLnBrk="0" hangingPunct="1"/>
            <a:endParaRPr lang="en-US" sz="2000" dirty="0"/>
          </a:p>
          <a:p>
            <a:pPr rtl="0" eaLnBrk="1" fontAlgn="ctr" latinLnBrk="0" hangingPunct="1"/>
            <a:endParaRPr lang="en-US" sz="2000" dirty="0"/>
          </a:p>
          <a:p>
            <a:pPr rtl="0" eaLnBrk="1" fontAlgn="ctr" latinLnBrk="0" hangingPunct="1"/>
            <a:endParaRPr lang="en-US" sz="2000" dirty="0"/>
          </a:p>
          <a:p>
            <a:pPr fontAlgn="ctr"/>
            <a:r>
              <a:rPr lang="en-US" sz="2000" dirty="0"/>
              <a:t>1 in western coast</a:t>
            </a:r>
          </a:p>
          <a:p>
            <a:pPr fontAlgn="ctr"/>
            <a:r>
              <a:rPr lang="en-US" sz="2000" dirty="0"/>
              <a:t>VAFB SLC-4E</a:t>
            </a:r>
            <a:endParaRPr lang="en-CN" sz="2000" dirty="0"/>
          </a:p>
          <a:p>
            <a:pPr rtl="0" eaLnBrk="1" fontAlgn="ctr" latinLnBrk="0" hangingPunct="1"/>
            <a:r>
              <a:rPr lang="en-US" sz="2000" dirty="0"/>
              <a:t>3 in eastern coast </a:t>
            </a:r>
          </a:p>
          <a:p>
            <a:pPr fontAlgn="ctr"/>
            <a:r>
              <a:rPr lang="en-US" sz="2000" dirty="0"/>
              <a:t>KSC LC-39A</a:t>
            </a:r>
            <a:endParaRPr lang="en-CN" sz="2000" dirty="0"/>
          </a:p>
          <a:p>
            <a:pPr fontAlgn="ctr"/>
            <a:r>
              <a:rPr lang="en-US" sz="2000" dirty="0"/>
              <a:t>CCAFS SLC-40</a:t>
            </a:r>
          </a:p>
          <a:p>
            <a:pPr fontAlgn="ctr"/>
            <a:r>
              <a:rPr lang="en-US" sz="2000" dirty="0"/>
              <a:t>CCAFS LC-40</a:t>
            </a:r>
            <a:endParaRPr lang="en-CN" sz="2000" dirty="0"/>
          </a:p>
          <a:p>
            <a:pPr rtl="0" eaLnBrk="1" fontAlgn="ctr" latinLnBrk="0" hangingPunct="1"/>
            <a:endParaRPr lang="en-CN" sz="2000" i="0" u="none" strike="noStrike" kern="1200" dirty="0">
              <a:effectLst/>
              <a:latin typeface="+mn-lt"/>
              <a:ea typeface="+mn-ea"/>
              <a:cs typeface="+mn-cs"/>
            </a:endParaRPr>
          </a:p>
        </p:txBody>
      </p:sp>
      <p:pic>
        <p:nvPicPr>
          <p:cNvPr id="11" name="Picture 10" descr="Map&#10;&#10;Description automatically generated">
            <a:extLst>
              <a:ext uri="{FF2B5EF4-FFF2-40B4-BE49-F238E27FC236}">
                <a16:creationId xmlns:a16="http://schemas.microsoft.com/office/drawing/2014/main" id="{429298AE-A2C2-CD34-E972-F7FAF57760F6}"/>
              </a:ext>
            </a:extLst>
          </p:cNvPr>
          <p:cNvPicPr>
            <a:picLocks noChangeAspect="1"/>
          </p:cNvPicPr>
          <p:nvPr/>
        </p:nvPicPr>
        <p:blipFill>
          <a:blip r:embed="rId5"/>
          <a:stretch>
            <a:fillRect/>
          </a:stretch>
        </p:blipFill>
        <p:spPr>
          <a:xfrm>
            <a:off x="7064509" y="4294469"/>
            <a:ext cx="3536087" cy="2132742"/>
          </a:xfrm>
          <a:prstGeom prst="rect">
            <a:avLst/>
          </a:prstGeom>
        </p:spPr>
      </p:pic>
      <p:pic>
        <p:nvPicPr>
          <p:cNvPr id="13" name="Picture 12" descr="Map&#10;&#10;Description automatically generated">
            <a:extLst>
              <a:ext uri="{FF2B5EF4-FFF2-40B4-BE49-F238E27FC236}">
                <a16:creationId xmlns:a16="http://schemas.microsoft.com/office/drawing/2014/main" id="{63ED8785-F041-802E-320D-C8653D47AE22}"/>
              </a:ext>
            </a:extLst>
          </p:cNvPr>
          <p:cNvPicPr>
            <a:picLocks noChangeAspect="1"/>
          </p:cNvPicPr>
          <p:nvPr/>
        </p:nvPicPr>
        <p:blipFill rotWithShape="1">
          <a:blip r:embed="rId6"/>
          <a:srcRect l="24462" t="22817" r="22596" b="13572"/>
          <a:stretch/>
        </p:blipFill>
        <p:spPr>
          <a:xfrm>
            <a:off x="3974767" y="4294469"/>
            <a:ext cx="2524448" cy="213274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Table&#10;&#10;Description automatically generated">
            <a:extLst>
              <a:ext uri="{FF2B5EF4-FFF2-40B4-BE49-F238E27FC236}">
                <a16:creationId xmlns:a16="http://schemas.microsoft.com/office/drawing/2014/main" id="{9CCC849E-EF91-27D3-5595-50FBBADCE687}"/>
              </a:ext>
            </a:extLst>
          </p:cNvPr>
          <p:cNvPicPr>
            <a:picLocks noChangeAspect="1"/>
          </p:cNvPicPr>
          <p:nvPr/>
        </p:nvPicPr>
        <p:blipFill>
          <a:blip r:embed="rId4"/>
          <a:stretch>
            <a:fillRect/>
          </a:stretch>
        </p:blipFill>
        <p:spPr>
          <a:xfrm>
            <a:off x="1819296" y="1459850"/>
            <a:ext cx="8553407" cy="4193571"/>
          </a:xfrm>
          <a:prstGeom prst="rect">
            <a:avLst/>
          </a:prstGeom>
        </p:spPr>
      </p:pic>
      <p:sp>
        <p:nvSpPr>
          <p:cNvPr id="8" name="TextBox 7">
            <a:extLst>
              <a:ext uri="{FF2B5EF4-FFF2-40B4-BE49-F238E27FC236}">
                <a16:creationId xmlns:a16="http://schemas.microsoft.com/office/drawing/2014/main" id="{F88BEE82-58C7-7AA6-2324-498CA29BE5B9}"/>
              </a:ext>
            </a:extLst>
          </p:cNvPr>
          <p:cNvSpPr txBox="1"/>
          <p:nvPr/>
        </p:nvSpPr>
        <p:spPr>
          <a:xfrm>
            <a:off x="1056041" y="5857060"/>
            <a:ext cx="9943539" cy="369332"/>
          </a:xfrm>
          <a:prstGeom prst="rect">
            <a:avLst/>
          </a:prstGeom>
          <a:noFill/>
        </p:spPr>
        <p:txBody>
          <a:bodyPr wrap="square">
            <a:spAutoFit/>
          </a:bodyPr>
          <a:lstStyle/>
          <a:p>
            <a:pPr>
              <a:lnSpc>
                <a:spcPct val="100000"/>
              </a:lnSpc>
              <a:spcBef>
                <a:spcPts val="1400"/>
              </a:spcBef>
            </a:pPr>
            <a:r>
              <a:rPr lang="en-US" sz="1800" dirty="0">
                <a:latin typeface="Abadi" panose="020B0604020104020204" pitchFamily="34" charset="0"/>
              </a:rPr>
              <a:t>5 launches happened in LEO orbit, and four of them were from customer NASA.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picture containing text&#10;&#10;Description automatically generated">
            <a:extLst>
              <a:ext uri="{FF2B5EF4-FFF2-40B4-BE49-F238E27FC236}">
                <a16:creationId xmlns:a16="http://schemas.microsoft.com/office/drawing/2014/main" id="{9BB73D76-A53E-71CE-75E4-193092F35B06}"/>
              </a:ext>
            </a:extLst>
          </p:cNvPr>
          <p:cNvPicPr>
            <a:picLocks noChangeAspect="1"/>
          </p:cNvPicPr>
          <p:nvPr/>
        </p:nvPicPr>
        <p:blipFill>
          <a:blip r:embed="rId4"/>
          <a:stretch>
            <a:fillRect/>
          </a:stretch>
        </p:blipFill>
        <p:spPr>
          <a:xfrm>
            <a:off x="1311640" y="1800128"/>
            <a:ext cx="9568720" cy="1970427"/>
          </a:xfrm>
          <a:prstGeom prst="rect">
            <a:avLst/>
          </a:prstGeom>
        </p:spPr>
      </p:pic>
      <p:sp>
        <p:nvSpPr>
          <p:cNvPr id="7" name="TextBox 6">
            <a:extLst>
              <a:ext uri="{FF2B5EF4-FFF2-40B4-BE49-F238E27FC236}">
                <a16:creationId xmlns:a16="http://schemas.microsoft.com/office/drawing/2014/main" id="{1AB6DA3D-A74E-8DB8-5CF6-BA9893E32517}"/>
              </a:ext>
            </a:extLst>
          </p:cNvPr>
          <p:cNvSpPr txBox="1"/>
          <p:nvPr/>
        </p:nvSpPr>
        <p:spPr>
          <a:xfrm>
            <a:off x="2018179" y="4297899"/>
            <a:ext cx="8155641" cy="400110"/>
          </a:xfrm>
          <a:prstGeom prst="rect">
            <a:avLst/>
          </a:prstGeom>
          <a:noFill/>
        </p:spPr>
        <p:txBody>
          <a:bodyPr wrap="square">
            <a:spAutoFit/>
          </a:bodyPr>
          <a:lstStyle/>
          <a:p>
            <a:pPr>
              <a:lnSpc>
                <a:spcPct val="100000"/>
              </a:lnSpc>
              <a:spcBef>
                <a:spcPts val="1400"/>
              </a:spcBef>
            </a:pPr>
            <a:r>
              <a:rPr lang="en-US" sz="2000" dirty="0">
                <a:latin typeface="Abadi" panose="020B0604020104020204" pitchFamily="34" charset="0"/>
              </a:rPr>
              <a:t>The total payload carried by boosters from NASA is </a:t>
            </a:r>
            <a:r>
              <a:rPr lang="en-US" sz="2000" b="1" dirty="0">
                <a:latin typeface="Abadi" panose="020B0604020104020204" pitchFamily="34" charset="0"/>
              </a:rPr>
              <a:t>99980</a:t>
            </a:r>
            <a:r>
              <a:rPr lang="en-US" sz="2000" dirty="0">
                <a:latin typeface="Abadi" panose="020B0604020104020204" pitchFamily="34" charset="0"/>
              </a:rPr>
              <a:t>.</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picture containing graphical user interface&#10;&#10;Description automatically generated">
            <a:extLst>
              <a:ext uri="{FF2B5EF4-FFF2-40B4-BE49-F238E27FC236}">
                <a16:creationId xmlns:a16="http://schemas.microsoft.com/office/drawing/2014/main" id="{062CE95D-7C4D-9651-55CA-741AC11F8524}"/>
              </a:ext>
            </a:extLst>
          </p:cNvPr>
          <p:cNvPicPr>
            <a:picLocks noChangeAspect="1"/>
          </p:cNvPicPr>
          <p:nvPr/>
        </p:nvPicPr>
        <p:blipFill>
          <a:blip r:embed="rId4"/>
          <a:stretch>
            <a:fillRect/>
          </a:stretch>
        </p:blipFill>
        <p:spPr>
          <a:xfrm>
            <a:off x="770011" y="1827943"/>
            <a:ext cx="10748833" cy="1991022"/>
          </a:xfrm>
          <a:prstGeom prst="rect">
            <a:avLst/>
          </a:prstGeom>
        </p:spPr>
      </p:pic>
      <p:sp>
        <p:nvSpPr>
          <p:cNvPr id="7" name="TextBox 6">
            <a:extLst>
              <a:ext uri="{FF2B5EF4-FFF2-40B4-BE49-F238E27FC236}">
                <a16:creationId xmlns:a16="http://schemas.microsoft.com/office/drawing/2014/main" id="{32B56827-4863-CEFC-9CB2-C5FF832C376E}"/>
              </a:ext>
            </a:extLst>
          </p:cNvPr>
          <p:cNvSpPr txBox="1"/>
          <p:nvPr/>
        </p:nvSpPr>
        <p:spPr>
          <a:xfrm>
            <a:off x="1310769" y="4312583"/>
            <a:ext cx="9667315" cy="400110"/>
          </a:xfrm>
          <a:prstGeom prst="rect">
            <a:avLst/>
          </a:prstGeom>
          <a:noFill/>
        </p:spPr>
        <p:txBody>
          <a:bodyPr wrap="square">
            <a:spAutoFit/>
          </a:bodyPr>
          <a:lstStyle/>
          <a:p>
            <a:pPr>
              <a:spcBef>
                <a:spcPts val="1400"/>
              </a:spcBef>
            </a:pPr>
            <a:r>
              <a:rPr lang="en-US" sz="2000" dirty="0">
                <a:latin typeface="Abadi" panose="020B0604020104020204" pitchFamily="34" charset="0"/>
              </a:rPr>
              <a:t>the average payload mass carried by booster version F9 v1.1 is </a:t>
            </a:r>
            <a:r>
              <a:rPr lang="en-US" sz="2000" b="1" dirty="0">
                <a:latin typeface="Abadi" panose="020B0604020104020204" pitchFamily="34" charset="0"/>
              </a:rPr>
              <a:t>2534.67</a:t>
            </a:r>
            <a:r>
              <a:rPr lang="en-US" sz="2000" dirty="0">
                <a:latin typeface="Abadi" panose="020B0604020104020204" pitchFamily="34" charset="0"/>
              </a:rPr>
              <a:t>.</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methodologies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Executive Summary</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application&#10;&#10;Description automatically generated">
            <a:extLst>
              <a:ext uri="{FF2B5EF4-FFF2-40B4-BE49-F238E27FC236}">
                <a16:creationId xmlns:a16="http://schemas.microsoft.com/office/drawing/2014/main" id="{48C8EA38-449F-FEF4-67EC-86F781339FC9}"/>
              </a:ext>
            </a:extLst>
          </p:cNvPr>
          <p:cNvPicPr>
            <a:picLocks noChangeAspect="1"/>
          </p:cNvPicPr>
          <p:nvPr/>
        </p:nvPicPr>
        <p:blipFill>
          <a:blip r:embed="rId4"/>
          <a:stretch>
            <a:fillRect/>
          </a:stretch>
        </p:blipFill>
        <p:spPr>
          <a:xfrm>
            <a:off x="1405658" y="1768983"/>
            <a:ext cx="9380683" cy="2157557"/>
          </a:xfrm>
          <a:prstGeom prst="rect">
            <a:avLst/>
          </a:prstGeom>
        </p:spPr>
      </p:pic>
      <p:sp>
        <p:nvSpPr>
          <p:cNvPr id="7" name="TextBox 6">
            <a:extLst>
              <a:ext uri="{FF2B5EF4-FFF2-40B4-BE49-F238E27FC236}">
                <a16:creationId xmlns:a16="http://schemas.microsoft.com/office/drawing/2014/main" id="{6AD36509-8099-0DED-5151-A46FD9568A01}"/>
              </a:ext>
            </a:extLst>
          </p:cNvPr>
          <p:cNvSpPr txBox="1"/>
          <p:nvPr/>
        </p:nvSpPr>
        <p:spPr>
          <a:xfrm>
            <a:off x="1405658" y="4207714"/>
            <a:ext cx="9667315" cy="400110"/>
          </a:xfrm>
          <a:prstGeom prst="rect">
            <a:avLst/>
          </a:prstGeom>
          <a:noFill/>
        </p:spPr>
        <p:txBody>
          <a:bodyPr wrap="square">
            <a:spAutoFit/>
          </a:bodyPr>
          <a:lstStyle/>
          <a:p>
            <a:pPr>
              <a:spcBef>
                <a:spcPts val="1400"/>
              </a:spcBef>
            </a:pPr>
            <a:r>
              <a:rPr lang="en-US" sz="2000" dirty="0">
                <a:latin typeface="Abadi"/>
              </a:rPr>
              <a:t>the first successful landing outcome on ground pad is </a:t>
            </a:r>
            <a:r>
              <a:rPr lang="en-US" sz="2000" b="1" dirty="0">
                <a:latin typeface="Abadi"/>
              </a:rPr>
              <a:t>01-05-2017</a:t>
            </a:r>
            <a:r>
              <a:rPr lang="en-US" sz="2000" dirty="0">
                <a:solidFill>
                  <a:schemeClr val="tx2"/>
                </a:solidFill>
                <a:latin typeface="Abadi" panose="020B0604020104020204" pitchFamily="34" charset="0"/>
              </a:rPr>
              <a:t>.</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BDD8919-5750-B32F-BCDC-965D2126EADB}"/>
              </a:ext>
            </a:extLst>
          </p:cNvPr>
          <p:cNvPicPr>
            <a:picLocks noChangeAspect="1"/>
          </p:cNvPicPr>
          <p:nvPr/>
        </p:nvPicPr>
        <p:blipFill>
          <a:blip r:embed="rId4"/>
          <a:stretch>
            <a:fillRect/>
          </a:stretch>
        </p:blipFill>
        <p:spPr>
          <a:xfrm>
            <a:off x="5387003" y="1556386"/>
            <a:ext cx="5517814" cy="4239296"/>
          </a:xfrm>
          <a:prstGeom prst="rect">
            <a:avLst/>
          </a:prstGeom>
        </p:spPr>
      </p:pic>
      <p:sp>
        <p:nvSpPr>
          <p:cNvPr id="7" name="TextBox 6">
            <a:extLst>
              <a:ext uri="{FF2B5EF4-FFF2-40B4-BE49-F238E27FC236}">
                <a16:creationId xmlns:a16="http://schemas.microsoft.com/office/drawing/2014/main" id="{55D7AB82-A8BC-AB1C-8C51-A1198672CC81}"/>
              </a:ext>
            </a:extLst>
          </p:cNvPr>
          <p:cNvSpPr txBox="1"/>
          <p:nvPr/>
        </p:nvSpPr>
        <p:spPr>
          <a:xfrm>
            <a:off x="770011" y="2136338"/>
            <a:ext cx="4259189" cy="2308324"/>
          </a:xfrm>
          <a:prstGeom prst="rect">
            <a:avLst/>
          </a:prstGeom>
          <a:noFill/>
        </p:spPr>
        <p:txBody>
          <a:bodyPr wrap="square">
            <a:spAutoFit/>
          </a:bodyPr>
          <a:lstStyle/>
          <a:p>
            <a:r>
              <a:rPr lang="en-US" sz="1800" dirty="0">
                <a:latin typeface="Abadi"/>
              </a:rPr>
              <a:t>names of boosters which have successfully landed on drone ship and had payload mass greater than 4000 but less than 6000</a:t>
            </a:r>
          </a:p>
          <a:p>
            <a:endParaRPr lang="en-US" dirty="0">
              <a:latin typeface="Abadi"/>
            </a:endParaRPr>
          </a:p>
          <a:p>
            <a:r>
              <a:rPr lang="en-US" dirty="0"/>
              <a:t>F9 FT B1022</a:t>
            </a:r>
          </a:p>
          <a:p>
            <a:r>
              <a:rPr lang="en-US" dirty="0"/>
              <a:t>F9 FT B1026</a:t>
            </a:r>
          </a:p>
          <a:p>
            <a:r>
              <a:rPr lang="en-US" dirty="0"/>
              <a:t>F9 FT B1021.2</a:t>
            </a:r>
          </a:p>
          <a:p>
            <a:r>
              <a:rPr lang="en-US" dirty="0"/>
              <a:t>F9 FT B1031.2</a:t>
            </a:r>
            <a:endParaRPr lang="en-CN"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 email&#10;&#10;Description automatically generated">
            <a:extLst>
              <a:ext uri="{FF2B5EF4-FFF2-40B4-BE49-F238E27FC236}">
                <a16:creationId xmlns:a16="http://schemas.microsoft.com/office/drawing/2014/main" id="{74A74646-F49A-DEE2-BD03-E636D7D391E0}"/>
              </a:ext>
            </a:extLst>
          </p:cNvPr>
          <p:cNvPicPr>
            <a:picLocks noChangeAspect="1"/>
          </p:cNvPicPr>
          <p:nvPr/>
        </p:nvPicPr>
        <p:blipFill>
          <a:blip r:embed="rId4"/>
          <a:stretch>
            <a:fillRect/>
          </a:stretch>
        </p:blipFill>
        <p:spPr>
          <a:xfrm>
            <a:off x="5930584" y="1436025"/>
            <a:ext cx="4801248" cy="4909277"/>
          </a:xfrm>
          <a:prstGeom prst="rect">
            <a:avLst/>
          </a:prstGeom>
        </p:spPr>
      </p:pic>
      <p:sp>
        <p:nvSpPr>
          <p:cNvPr id="7" name="TextBox 6">
            <a:extLst>
              <a:ext uri="{FF2B5EF4-FFF2-40B4-BE49-F238E27FC236}">
                <a16:creationId xmlns:a16="http://schemas.microsoft.com/office/drawing/2014/main" id="{C61F878A-6D0F-7266-7915-6FDB99EDADA6}"/>
              </a:ext>
            </a:extLst>
          </p:cNvPr>
          <p:cNvSpPr txBox="1"/>
          <p:nvPr/>
        </p:nvSpPr>
        <p:spPr>
          <a:xfrm>
            <a:off x="770011" y="2136338"/>
            <a:ext cx="4259189" cy="1754326"/>
          </a:xfrm>
          <a:prstGeom prst="rect">
            <a:avLst/>
          </a:prstGeom>
          <a:noFill/>
        </p:spPr>
        <p:txBody>
          <a:bodyPr wrap="square">
            <a:spAutoFit/>
          </a:bodyPr>
          <a:lstStyle/>
          <a:p>
            <a:endParaRPr lang="en-US" sz="1800" dirty="0">
              <a:latin typeface="Abadi"/>
            </a:endParaRPr>
          </a:p>
          <a:p>
            <a:r>
              <a:rPr lang="en-US" dirty="0">
                <a:latin typeface="Abadi" panose="020B0604020104020204" pitchFamily="34" charset="0"/>
              </a:rPr>
              <a:t>the total number of successful mission outcomes is 100</a:t>
            </a:r>
          </a:p>
          <a:p>
            <a:endParaRPr lang="en-US" dirty="0">
              <a:latin typeface="Abadi" panose="020B0604020104020204" pitchFamily="34" charset="0"/>
            </a:endParaRPr>
          </a:p>
          <a:p>
            <a:r>
              <a:rPr lang="en-US" dirty="0">
                <a:latin typeface="Abadi" panose="020B0604020104020204" pitchFamily="34" charset="0"/>
              </a:rPr>
              <a:t>the total number of failure mission outcomes is 1</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1CB3FB46-B59C-2F4B-770C-38E7AE7D4A7B}"/>
              </a:ext>
            </a:extLst>
          </p:cNvPr>
          <p:cNvPicPr>
            <a:picLocks noChangeAspect="1"/>
          </p:cNvPicPr>
          <p:nvPr/>
        </p:nvPicPr>
        <p:blipFill>
          <a:blip r:embed="rId4"/>
          <a:stretch>
            <a:fillRect/>
          </a:stretch>
        </p:blipFill>
        <p:spPr>
          <a:xfrm>
            <a:off x="4660569" y="1395554"/>
            <a:ext cx="6377971" cy="5214422"/>
          </a:xfrm>
          <a:prstGeom prst="rect">
            <a:avLst/>
          </a:prstGeom>
        </p:spPr>
      </p:pic>
      <p:graphicFrame>
        <p:nvGraphicFramePr>
          <p:cNvPr id="7" name="Table 6">
            <a:extLst>
              <a:ext uri="{FF2B5EF4-FFF2-40B4-BE49-F238E27FC236}">
                <a16:creationId xmlns:a16="http://schemas.microsoft.com/office/drawing/2014/main" id="{BD1D152D-87BD-2C90-DD87-46B13932DC70}"/>
              </a:ext>
            </a:extLst>
          </p:cNvPr>
          <p:cNvGraphicFramePr>
            <a:graphicFrameLocks noGrp="1"/>
          </p:cNvGraphicFramePr>
          <p:nvPr>
            <p:extLst>
              <p:ext uri="{D42A27DB-BD31-4B8C-83A1-F6EECF244321}">
                <p14:modId xmlns:p14="http://schemas.microsoft.com/office/powerpoint/2010/main" val="1879174663"/>
              </p:ext>
            </p:extLst>
          </p:nvPr>
        </p:nvGraphicFramePr>
        <p:xfrm>
          <a:off x="901836" y="2779067"/>
          <a:ext cx="2770094" cy="3648144"/>
        </p:xfrm>
        <a:graphic>
          <a:graphicData uri="http://schemas.openxmlformats.org/drawingml/2006/table">
            <a:tbl>
              <a:tblPr>
                <a:tableStyleId>{5FD0F851-EC5A-4D38-B0AD-8093EC10F338}</a:tableStyleId>
              </a:tblPr>
              <a:tblGrid>
                <a:gridCol w="2770094">
                  <a:extLst>
                    <a:ext uri="{9D8B030D-6E8A-4147-A177-3AD203B41FA5}">
                      <a16:colId xmlns:a16="http://schemas.microsoft.com/office/drawing/2014/main" val="619058617"/>
                    </a:ext>
                  </a:extLst>
                </a:gridCol>
              </a:tblGrid>
              <a:tr h="283348">
                <a:tc>
                  <a:txBody>
                    <a:bodyPr/>
                    <a:lstStyle/>
                    <a:p>
                      <a:pPr algn="ctr" fontAlgn="ctr"/>
                      <a:r>
                        <a:rPr lang="en-US" sz="1400">
                          <a:solidFill>
                            <a:schemeClr val="tx2"/>
                          </a:solidFill>
                          <a:effectLst/>
                        </a:rPr>
                        <a:t>F9 B5 B1048.4</a:t>
                      </a:r>
                    </a:p>
                  </a:txBody>
                  <a:tcPr marL="90653" marR="90653" marT="45326" marB="45326" anchor="ctr"/>
                </a:tc>
                <a:extLst>
                  <a:ext uri="{0D108BD9-81ED-4DB2-BD59-A6C34878D82A}">
                    <a16:rowId xmlns:a16="http://schemas.microsoft.com/office/drawing/2014/main" val="3474343025"/>
                  </a:ext>
                </a:extLst>
              </a:tr>
              <a:tr h="283348">
                <a:tc>
                  <a:txBody>
                    <a:bodyPr/>
                    <a:lstStyle/>
                    <a:p>
                      <a:pPr algn="ctr" fontAlgn="ctr"/>
                      <a:r>
                        <a:rPr lang="en-US" sz="1400">
                          <a:solidFill>
                            <a:schemeClr val="tx2"/>
                          </a:solidFill>
                          <a:effectLst/>
                        </a:rPr>
                        <a:t>F9 B5 B1049.4</a:t>
                      </a:r>
                    </a:p>
                  </a:txBody>
                  <a:tcPr marL="90653" marR="90653" marT="45326" marB="45326" anchor="ctr"/>
                </a:tc>
                <a:extLst>
                  <a:ext uri="{0D108BD9-81ED-4DB2-BD59-A6C34878D82A}">
                    <a16:rowId xmlns:a16="http://schemas.microsoft.com/office/drawing/2014/main" val="2114757594"/>
                  </a:ext>
                </a:extLst>
              </a:tr>
              <a:tr h="283348">
                <a:tc>
                  <a:txBody>
                    <a:bodyPr/>
                    <a:lstStyle/>
                    <a:p>
                      <a:pPr algn="ctr" fontAlgn="ctr"/>
                      <a:r>
                        <a:rPr lang="en-US" sz="1400">
                          <a:solidFill>
                            <a:schemeClr val="tx2"/>
                          </a:solidFill>
                          <a:effectLst/>
                        </a:rPr>
                        <a:t>F9 B5 B1051.3</a:t>
                      </a:r>
                    </a:p>
                  </a:txBody>
                  <a:tcPr marL="90653" marR="90653" marT="45326" marB="45326" anchor="ctr"/>
                </a:tc>
                <a:extLst>
                  <a:ext uri="{0D108BD9-81ED-4DB2-BD59-A6C34878D82A}">
                    <a16:rowId xmlns:a16="http://schemas.microsoft.com/office/drawing/2014/main" val="294325061"/>
                  </a:ext>
                </a:extLst>
              </a:tr>
              <a:tr h="283348">
                <a:tc>
                  <a:txBody>
                    <a:bodyPr/>
                    <a:lstStyle/>
                    <a:p>
                      <a:pPr algn="ctr" fontAlgn="ctr"/>
                      <a:r>
                        <a:rPr lang="en-US" sz="1400" dirty="0">
                          <a:solidFill>
                            <a:schemeClr val="tx2"/>
                          </a:solidFill>
                          <a:effectLst/>
                        </a:rPr>
                        <a:t>F9 B5 B1056.4</a:t>
                      </a:r>
                    </a:p>
                  </a:txBody>
                  <a:tcPr marL="90653" marR="90653" marT="45326" marB="45326" anchor="ctr"/>
                </a:tc>
                <a:extLst>
                  <a:ext uri="{0D108BD9-81ED-4DB2-BD59-A6C34878D82A}">
                    <a16:rowId xmlns:a16="http://schemas.microsoft.com/office/drawing/2014/main" val="146836184"/>
                  </a:ext>
                </a:extLst>
              </a:tr>
              <a:tr h="283348">
                <a:tc>
                  <a:txBody>
                    <a:bodyPr/>
                    <a:lstStyle/>
                    <a:p>
                      <a:pPr algn="ctr" fontAlgn="ctr"/>
                      <a:r>
                        <a:rPr lang="en-US" sz="1400" dirty="0">
                          <a:solidFill>
                            <a:schemeClr val="tx2"/>
                          </a:solidFill>
                          <a:effectLst/>
                        </a:rPr>
                        <a:t>F9 B5 B1048.5</a:t>
                      </a:r>
                    </a:p>
                  </a:txBody>
                  <a:tcPr marL="90653" marR="90653" marT="45326" marB="45326" anchor="ctr"/>
                </a:tc>
                <a:extLst>
                  <a:ext uri="{0D108BD9-81ED-4DB2-BD59-A6C34878D82A}">
                    <a16:rowId xmlns:a16="http://schemas.microsoft.com/office/drawing/2014/main" val="3374316129"/>
                  </a:ext>
                </a:extLst>
              </a:tr>
              <a:tr h="283348">
                <a:tc>
                  <a:txBody>
                    <a:bodyPr/>
                    <a:lstStyle/>
                    <a:p>
                      <a:pPr algn="ctr" fontAlgn="ctr"/>
                      <a:r>
                        <a:rPr lang="en-US" sz="1400">
                          <a:solidFill>
                            <a:schemeClr val="tx2"/>
                          </a:solidFill>
                          <a:effectLst/>
                        </a:rPr>
                        <a:t>F9 B5 B1051.4</a:t>
                      </a:r>
                    </a:p>
                  </a:txBody>
                  <a:tcPr marL="90653" marR="90653" marT="45326" marB="45326" anchor="ctr"/>
                </a:tc>
                <a:extLst>
                  <a:ext uri="{0D108BD9-81ED-4DB2-BD59-A6C34878D82A}">
                    <a16:rowId xmlns:a16="http://schemas.microsoft.com/office/drawing/2014/main" val="1806922395"/>
                  </a:ext>
                </a:extLst>
              </a:tr>
              <a:tr h="283348">
                <a:tc>
                  <a:txBody>
                    <a:bodyPr/>
                    <a:lstStyle/>
                    <a:p>
                      <a:pPr algn="ctr" fontAlgn="ctr"/>
                      <a:r>
                        <a:rPr lang="en-US" sz="1400">
                          <a:solidFill>
                            <a:schemeClr val="tx2"/>
                          </a:solidFill>
                          <a:effectLst/>
                        </a:rPr>
                        <a:t>F9 B5 B1049.5</a:t>
                      </a:r>
                    </a:p>
                  </a:txBody>
                  <a:tcPr marL="90653" marR="90653" marT="45326" marB="45326" anchor="ctr"/>
                </a:tc>
                <a:extLst>
                  <a:ext uri="{0D108BD9-81ED-4DB2-BD59-A6C34878D82A}">
                    <a16:rowId xmlns:a16="http://schemas.microsoft.com/office/drawing/2014/main" val="1189277320"/>
                  </a:ext>
                </a:extLst>
              </a:tr>
              <a:tr h="283348">
                <a:tc>
                  <a:txBody>
                    <a:bodyPr/>
                    <a:lstStyle/>
                    <a:p>
                      <a:pPr algn="ctr" fontAlgn="ctr"/>
                      <a:r>
                        <a:rPr lang="en-US" sz="1400">
                          <a:solidFill>
                            <a:schemeClr val="tx2"/>
                          </a:solidFill>
                          <a:effectLst/>
                        </a:rPr>
                        <a:t>F9 B5 B1060.2</a:t>
                      </a:r>
                    </a:p>
                  </a:txBody>
                  <a:tcPr marL="90653" marR="90653" marT="45326" marB="45326" anchor="ctr"/>
                </a:tc>
                <a:extLst>
                  <a:ext uri="{0D108BD9-81ED-4DB2-BD59-A6C34878D82A}">
                    <a16:rowId xmlns:a16="http://schemas.microsoft.com/office/drawing/2014/main" val="160445475"/>
                  </a:ext>
                </a:extLst>
              </a:tr>
              <a:tr h="283348">
                <a:tc>
                  <a:txBody>
                    <a:bodyPr/>
                    <a:lstStyle/>
                    <a:p>
                      <a:pPr algn="ctr" fontAlgn="ctr"/>
                      <a:r>
                        <a:rPr lang="en-US" sz="1400">
                          <a:solidFill>
                            <a:schemeClr val="tx2"/>
                          </a:solidFill>
                          <a:effectLst/>
                        </a:rPr>
                        <a:t>F9 B5 B1058.3</a:t>
                      </a:r>
                    </a:p>
                  </a:txBody>
                  <a:tcPr marL="90653" marR="90653" marT="45326" marB="45326" anchor="ctr"/>
                </a:tc>
                <a:extLst>
                  <a:ext uri="{0D108BD9-81ED-4DB2-BD59-A6C34878D82A}">
                    <a16:rowId xmlns:a16="http://schemas.microsoft.com/office/drawing/2014/main" val="2946659263"/>
                  </a:ext>
                </a:extLst>
              </a:tr>
              <a:tr h="283348">
                <a:tc>
                  <a:txBody>
                    <a:bodyPr/>
                    <a:lstStyle/>
                    <a:p>
                      <a:pPr algn="ctr" fontAlgn="ctr"/>
                      <a:r>
                        <a:rPr lang="en-US" sz="1400">
                          <a:solidFill>
                            <a:schemeClr val="tx2"/>
                          </a:solidFill>
                          <a:effectLst/>
                        </a:rPr>
                        <a:t>F9 B5 B1051.6</a:t>
                      </a:r>
                    </a:p>
                  </a:txBody>
                  <a:tcPr marL="90653" marR="90653" marT="45326" marB="45326" anchor="ctr"/>
                </a:tc>
                <a:extLst>
                  <a:ext uri="{0D108BD9-81ED-4DB2-BD59-A6C34878D82A}">
                    <a16:rowId xmlns:a16="http://schemas.microsoft.com/office/drawing/2014/main" val="3633128924"/>
                  </a:ext>
                </a:extLst>
              </a:tr>
              <a:tr h="283348">
                <a:tc>
                  <a:txBody>
                    <a:bodyPr/>
                    <a:lstStyle/>
                    <a:p>
                      <a:pPr algn="ctr" fontAlgn="ctr"/>
                      <a:r>
                        <a:rPr lang="en-US" sz="1400">
                          <a:solidFill>
                            <a:schemeClr val="tx2"/>
                          </a:solidFill>
                          <a:effectLst/>
                        </a:rPr>
                        <a:t>F9 B5 B1060.3</a:t>
                      </a:r>
                    </a:p>
                  </a:txBody>
                  <a:tcPr marL="90653" marR="90653" marT="45326" marB="45326" anchor="ctr"/>
                </a:tc>
                <a:extLst>
                  <a:ext uri="{0D108BD9-81ED-4DB2-BD59-A6C34878D82A}">
                    <a16:rowId xmlns:a16="http://schemas.microsoft.com/office/drawing/2014/main" val="4292798500"/>
                  </a:ext>
                </a:extLst>
              </a:tr>
              <a:tr h="283348">
                <a:tc>
                  <a:txBody>
                    <a:bodyPr/>
                    <a:lstStyle/>
                    <a:p>
                      <a:pPr algn="ctr" fontAlgn="ctr"/>
                      <a:r>
                        <a:rPr lang="en-US" sz="1400" dirty="0">
                          <a:solidFill>
                            <a:schemeClr val="tx2"/>
                          </a:solidFill>
                          <a:effectLst/>
                        </a:rPr>
                        <a:t>F9 B5 B1049.7</a:t>
                      </a:r>
                    </a:p>
                  </a:txBody>
                  <a:tcPr marL="90653" marR="90653" marT="45326" marB="45326" anchor="ctr"/>
                </a:tc>
                <a:extLst>
                  <a:ext uri="{0D108BD9-81ED-4DB2-BD59-A6C34878D82A}">
                    <a16:rowId xmlns:a16="http://schemas.microsoft.com/office/drawing/2014/main" val="3616514595"/>
                  </a:ext>
                </a:extLst>
              </a:tr>
            </a:tbl>
          </a:graphicData>
        </a:graphic>
      </p:graphicFrame>
      <p:sp>
        <p:nvSpPr>
          <p:cNvPr id="9" name="TextBox 8">
            <a:extLst>
              <a:ext uri="{FF2B5EF4-FFF2-40B4-BE49-F238E27FC236}">
                <a16:creationId xmlns:a16="http://schemas.microsoft.com/office/drawing/2014/main" id="{4FD43090-13FA-5957-0130-E2B5B3307FC1}"/>
              </a:ext>
            </a:extLst>
          </p:cNvPr>
          <p:cNvSpPr txBox="1"/>
          <p:nvPr/>
        </p:nvSpPr>
        <p:spPr>
          <a:xfrm>
            <a:off x="901836" y="1579295"/>
            <a:ext cx="3003299" cy="923330"/>
          </a:xfrm>
          <a:prstGeom prst="rect">
            <a:avLst/>
          </a:prstGeom>
          <a:noFill/>
        </p:spPr>
        <p:txBody>
          <a:bodyPr wrap="square">
            <a:spAutoFit/>
          </a:bodyPr>
          <a:lstStyle/>
          <a:p>
            <a:r>
              <a:rPr lang="en-US" sz="1800" b="1" dirty="0">
                <a:latin typeface="Abadi" panose="020B0604020104020204" pitchFamily="34" charset="0"/>
              </a:rPr>
              <a:t>Names</a:t>
            </a:r>
            <a:r>
              <a:rPr lang="en-US" sz="1800" dirty="0">
                <a:latin typeface="Abadi" panose="020B0604020104020204" pitchFamily="34" charset="0"/>
              </a:rPr>
              <a:t> of the booster which have carried the maximum payload mass:</a:t>
            </a:r>
            <a:endParaRPr lang="en-CN" dirty="0"/>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66E0E69-1B6A-AC4D-9A64-DAD636A5D08C}"/>
              </a:ext>
            </a:extLst>
          </p:cNvPr>
          <p:cNvPicPr>
            <a:picLocks noChangeAspect="1"/>
          </p:cNvPicPr>
          <p:nvPr/>
        </p:nvPicPr>
        <p:blipFill>
          <a:blip r:embed="rId4"/>
          <a:stretch>
            <a:fillRect/>
          </a:stretch>
        </p:blipFill>
        <p:spPr>
          <a:xfrm>
            <a:off x="1950449" y="1618682"/>
            <a:ext cx="8291102" cy="2513853"/>
          </a:xfrm>
          <a:prstGeom prst="rect">
            <a:avLst/>
          </a:prstGeom>
        </p:spPr>
      </p:pic>
      <p:sp>
        <p:nvSpPr>
          <p:cNvPr id="8" name="TextBox 7">
            <a:extLst>
              <a:ext uri="{FF2B5EF4-FFF2-40B4-BE49-F238E27FC236}">
                <a16:creationId xmlns:a16="http://schemas.microsoft.com/office/drawing/2014/main" id="{CBCB36B7-5EDF-A71A-1057-1AE5CEF87A31}"/>
              </a:ext>
            </a:extLst>
          </p:cNvPr>
          <p:cNvSpPr txBox="1"/>
          <p:nvPr/>
        </p:nvSpPr>
        <p:spPr>
          <a:xfrm>
            <a:off x="942372" y="4478852"/>
            <a:ext cx="10515600" cy="369332"/>
          </a:xfrm>
          <a:prstGeom prst="rect">
            <a:avLst/>
          </a:prstGeom>
          <a:noFill/>
        </p:spPr>
        <p:txBody>
          <a:bodyPr wrap="square">
            <a:spAutoFit/>
          </a:bodyPr>
          <a:lstStyle/>
          <a:p>
            <a:pPr>
              <a:lnSpc>
                <a:spcPct val="100000"/>
              </a:lnSpc>
              <a:spcBef>
                <a:spcPts val="1400"/>
              </a:spcBef>
            </a:pPr>
            <a:r>
              <a:rPr lang="en-US" sz="1800" dirty="0">
                <a:latin typeface="Abadi"/>
              </a:rPr>
              <a:t>Failed </a:t>
            </a:r>
            <a:r>
              <a:rPr lang="en-US" sz="1800" dirty="0" err="1">
                <a:latin typeface="Abadi"/>
              </a:rPr>
              <a:t>landing_outcomes</a:t>
            </a:r>
            <a:r>
              <a:rPr lang="en-US" sz="1800" dirty="0">
                <a:latin typeface="Abadi"/>
              </a:rPr>
              <a:t> in drone ship, their booster versions, and launch site names for in year 2015:</a:t>
            </a:r>
          </a:p>
        </p:txBody>
      </p:sp>
      <p:graphicFrame>
        <p:nvGraphicFramePr>
          <p:cNvPr id="9" name="Table 8">
            <a:extLst>
              <a:ext uri="{FF2B5EF4-FFF2-40B4-BE49-F238E27FC236}">
                <a16:creationId xmlns:a16="http://schemas.microsoft.com/office/drawing/2014/main" id="{8D891EC8-8552-50D7-28A2-DBE729817101}"/>
              </a:ext>
            </a:extLst>
          </p:cNvPr>
          <p:cNvGraphicFramePr>
            <a:graphicFrameLocks noGrp="1"/>
          </p:cNvGraphicFramePr>
          <p:nvPr>
            <p:extLst>
              <p:ext uri="{D42A27DB-BD31-4B8C-83A1-F6EECF244321}">
                <p14:modId xmlns:p14="http://schemas.microsoft.com/office/powerpoint/2010/main" val="2673715796"/>
              </p:ext>
            </p:extLst>
          </p:nvPr>
        </p:nvGraphicFramePr>
        <p:xfrm>
          <a:off x="2717594" y="5129112"/>
          <a:ext cx="6620433" cy="1097280"/>
        </p:xfrm>
        <a:graphic>
          <a:graphicData uri="http://schemas.openxmlformats.org/drawingml/2006/table">
            <a:tbl>
              <a:tblPr firstRow="1">
                <a:tableStyleId>{5FD0F851-EC5A-4D38-B0AD-8093EC10F338}</a:tableStyleId>
              </a:tblPr>
              <a:tblGrid>
                <a:gridCol w="1357527">
                  <a:extLst>
                    <a:ext uri="{9D8B030D-6E8A-4147-A177-3AD203B41FA5}">
                      <a16:colId xmlns:a16="http://schemas.microsoft.com/office/drawing/2014/main" val="2994243064"/>
                    </a:ext>
                  </a:extLst>
                </a:gridCol>
                <a:gridCol w="2541495">
                  <a:extLst>
                    <a:ext uri="{9D8B030D-6E8A-4147-A177-3AD203B41FA5}">
                      <a16:colId xmlns:a16="http://schemas.microsoft.com/office/drawing/2014/main" val="2672157388"/>
                    </a:ext>
                  </a:extLst>
                </a:gridCol>
                <a:gridCol w="2721411">
                  <a:extLst>
                    <a:ext uri="{9D8B030D-6E8A-4147-A177-3AD203B41FA5}">
                      <a16:colId xmlns:a16="http://schemas.microsoft.com/office/drawing/2014/main" val="2766188760"/>
                    </a:ext>
                  </a:extLst>
                </a:gridCol>
              </a:tblGrid>
              <a:tr h="0">
                <a:tc>
                  <a:txBody>
                    <a:bodyPr/>
                    <a:lstStyle/>
                    <a:p>
                      <a:pPr algn="ctr"/>
                      <a:r>
                        <a:rPr lang="en-US">
                          <a:solidFill>
                            <a:schemeClr val="tx2"/>
                          </a:solidFill>
                        </a:rPr>
                        <a:t>Month</a:t>
                      </a:r>
                    </a:p>
                  </a:txBody>
                  <a:tcPr anchor="ctr"/>
                </a:tc>
                <a:tc>
                  <a:txBody>
                    <a:bodyPr/>
                    <a:lstStyle/>
                    <a:p>
                      <a:pPr algn="ctr"/>
                      <a:r>
                        <a:rPr lang="en-US" dirty="0" err="1">
                          <a:solidFill>
                            <a:schemeClr val="tx2"/>
                          </a:solidFill>
                        </a:rPr>
                        <a:t>Booster_Version</a:t>
                      </a:r>
                      <a:endParaRPr lang="en-US" dirty="0">
                        <a:solidFill>
                          <a:schemeClr val="tx2"/>
                        </a:solidFill>
                      </a:endParaRPr>
                    </a:p>
                  </a:txBody>
                  <a:tcPr anchor="ctr"/>
                </a:tc>
                <a:tc>
                  <a:txBody>
                    <a:bodyPr/>
                    <a:lstStyle/>
                    <a:p>
                      <a:pPr algn="ctr"/>
                      <a:r>
                        <a:rPr lang="en-US">
                          <a:solidFill>
                            <a:schemeClr val="tx2"/>
                          </a:solidFill>
                        </a:rPr>
                        <a:t>Launch_Site</a:t>
                      </a:r>
                    </a:p>
                  </a:txBody>
                  <a:tcPr anchor="ctr"/>
                </a:tc>
                <a:extLst>
                  <a:ext uri="{0D108BD9-81ED-4DB2-BD59-A6C34878D82A}">
                    <a16:rowId xmlns:a16="http://schemas.microsoft.com/office/drawing/2014/main" val="84856889"/>
                  </a:ext>
                </a:extLst>
              </a:tr>
              <a:tr h="0">
                <a:tc>
                  <a:txBody>
                    <a:bodyPr/>
                    <a:lstStyle/>
                    <a:p>
                      <a:pPr algn="ctr"/>
                      <a:r>
                        <a:rPr lang="en-CN">
                          <a:solidFill>
                            <a:schemeClr val="tx2"/>
                          </a:solidFill>
                        </a:rPr>
                        <a:t>01</a:t>
                      </a:r>
                    </a:p>
                  </a:txBody>
                  <a:tcPr anchor="ctr"/>
                </a:tc>
                <a:tc>
                  <a:txBody>
                    <a:bodyPr/>
                    <a:lstStyle/>
                    <a:p>
                      <a:pPr algn="ctr"/>
                      <a:r>
                        <a:rPr lang="en-US">
                          <a:solidFill>
                            <a:schemeClr val="tx2"/>
                          </a:solidFill>
                        </a:rPr>
                        <a:t>F9 v1.1 B1012</a:t>
                      </a:r>
                    </a:p>
                  </a:txBody>
                  <a:tcPr anchor="ctr"/>
                </a:tc>
                <a:tc>
                  <a:txBody>
                    <a:bodyPr/>
                    <a:lstStyle/>
                    <a:p>
                      <a:pPr algn="ctr"/>
                      <a:r>
                        <a:rPr lang="en-US">
                          <a:solidFill>
                            <a:schemeClr val="tx2"/>
                          </a:solidFill>
                        </a:rPr>
                        <a:t>CCAFS LC-40</a:t>
                      </a:r>
                    </a:p>
                  </a:txBody>
                  <a:tcPr anchor="ctr"/>
                </a:tc>
                <a:extLst>
                  <a:ext uri="{0D108BD9-81ED-4DB2-BD59-A6C34878D82A}">
                    <a16:rowId xmlns:a16="http://schemas.microsoft.com/office/drawing/2014/main" val="3530150027"/>
                  </a:ext>
                </a:extLst>
              </a:tr>
              <a:tr h="0">
                <a:tc>
                  <a:txBody>
                    <a:bodyPr/>
                    <a:lstStyle/>
                    <a:p>
                      <a:pPr algn="ctr"/>
                      <a:r>
                        <a:rPr lang="en-CN">
                          <a:solidFill>
                            <a:schemeClr val="tx2"/>
                          </a:solidFill>
                        </a:rPr>
                        <a:t>04</a:t>
                      </a:r>
                    </a:p>
                  </a:txBody>
                  <a:tcPr anchor="ctr"/>
                </a:tc>
                <a:tc>
                  <a:txBody>
                    <a:bodyPr/>
                    <a:lstStyle/>
                    <a:p>
                      <a:pPr algn="ctr"/>
                      <a:r>
                        <a:rPr lang="en-US" dirty="0">
                          <a:solidFill>
                            <a:schemeClr val="tx2"/>
                          </a:solidFill>
                        </a:rPr>
                        <a:t>F9 v1.1 B1015</a:t>
                      </a:r>
                    </a:p>
                  </a:txBody>
                  <a:tcPr anchor="ctr"/>
                </a:tc>
                <a:tc>
                  <a:txBody>
                    <a:bodyPr/>
                    <a:lstStyle/>
                    <a:p>
                      <a:pPr algn="ctr"/>
                      <a:r>
                        <a:rPr lang="en-US" dirty="0">
                          <a:solidFill>
                            <a:schemeClr val="tx2"/>
                          </a:solidFill>
                        </a:rPr>
                        <a:t>CCAFS LC-40</a:t>
                      </a:r>
                    </a:p>
                  </a:txBody>
                  <a:tcPr anchor="ctr"/>
                </a:tc>
                <a:extLst>
                  <a:ext uri="{0D108BD9-81ED-4DB2-BD59-A6C34878D82A}">
                    <a16:rowId xmlns:a16="http://schemas.microsoft.com/office/drawing/2014/main" val="209831769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Table&#10;&#10;Description automatically generated with low confidence">
            <a:extLst>
              <a:ext uri="{FF2B5EF4-FFF2-40B4-BE49-F238E27FC236}">
                <a16:creationId xmlns:a16="http://schemas.microsoft.com/office/drawing/2014/main" id="{953FFD8C-53B7-9518-DD6E-0312E8BB6EA4}"/>
              </a:ext>
            </a:extLst>
          </p:cNvPr>
          <p:cNvPicPr>
            <a:picLocks noChangeAspect="1"/>
          </p:cNvPicPr>
          <p:nvPr/>
        </p:nvPicPr>
        <p:blipFill>
          <a:blip r:embed="rId4"/>
          <a:stretch>
            <a:fillRect/>
          </a:stretch>
        </p:blipFill>
        <p:spPr>
          <a:xfrm>
            <a:off x="5757475" y="1408580"/>
            <a:ext cx="5223916" cy="5247715"/>
          </a:xfrm>
          <a:prstGeom prst="rect">
            <a:avLst/>
          </a:prstGeom>
        </p:spPr>
      </p:pic>
      <p:graphicFrame>
        <p:nvGraphicFramePr>
          <p:cNvPr id="7" name="Table 6">
            <a:extLst>
              <a:ext uri="{FF2B5EF4-FFF2-40B4-BE49-F238E27FC236}">
                <a16:creationId xmlns:a16="http://schemas.microsoft.com/office/drawing/2014/main" id="{1E99B9D2-4F2D-77DB-EB61-9DCF9EF29B5B}"/>
              </a:ext>
            </a:extLst>
          </p:cNvPr>
          <p:cNvGraphicFramePr>
            <a:graphicFrameLocks noGrp="1"/>
          </p:cNvGraphicFramePr>
          <p:nvPr>
            <p:extLst>
              <p:ext uri="{D42A27DB-BD31-4B8C-83A1-F6EECF244321}">
                <p14:modId xmlns:p14="http://schemas.microsoft.com/office/powerpoint/2010/main" val="622451637"/>
              </p:ext>
            </p:extLst>
          </p:nvPr>
        </p:nvGraphicFramePr>
        <p:xfrm>
          <a:off x="959222" y="2554941"/>
          <a:ext cx="4056530" cy="4001290"/>
        </p:xfrm>
        <a:graphic>
          <a:graphicData uri="http://schemas.openxmlformats.org/drawingml/2006/table">
            <a:tbl>
              <a:tblPr firstRow="1">
                <a:tableStyleId>{5FD0F851-EC5A-4D38-B0AD-8093EC10F338}</a:tableStyleId>
              </a:tblPr>
              <a:tblGrid>
                <a:gridCol w="2698377">
                  <a:extLst>
                    <a:ext uri="{9D8B030D-6E8A-4147-A177-3AD203B41FA5}">
                      <a16:colId xmlns:a16="http://schemas.microsoft.com/office/drawing/2014/main" val="4274312807"/>
                    </a:ext>
                  </a:extLst>
                </a:gridCol>
                <a:gridCol w="1358153">
                  <a:extLst>
                    <a:ext uri="{9D8B030D-6E8A-4147-A177-3AD203B41FA5}">
                      <a16:colId xmlns:a16="http://schemas.microsoft.com/office/drawing/2014/main" val="352327846"/>
                    </a:ext>
                  </a:extLst>
                </a:gridCol>
              </a:tblGrid>
              <a:tr h="400129">
                <a:tc>
                  <a:txBody>
                    <a:bodyPr/>
                    <a:lstStyle/>
                    <a:p>
                      <a:pPr algn="ctr"/>
                      <a:r>
                        <a:rPr lang="en-US">
                          <a:solidFill>
                            <a:schemeClr val="tx2"/>
                          </a:solidFill>
                        </a:rPr>
                        <a:t>Landing _Outcome</a:t>
                      </a:r>
                    </a:p>
                  </a:txBody>
                  <a:tcPr anchor="ctr"/>
                </a:tc>
                <a:tc>
                  <a:txBody>
                    <a:bodyPr/>
                    <a:lstStyle/>
                    <a:p>
                      <a:pPr algn="ctr"/>
                      <a:r>
                        <a:rPr lang="en-US">
                          <a:solidFill>
                            <a:schemeClr val="tx2"/>
                          </a:solidFill>
                        </a:rPr>
                        <a:t>landings</a:t>
                      </a:r>
                    </a:p>
                  </a:txBody>
                  <a:tcPr anchor="ctr"/>
                </a:tc>
                <a:extLst>
                  <a:ext uri="{0D108BD9-81ED-4DB2-BD59-A6C34878D82A}">
                    <a16:rowId xmlns:a16="http://schemas.microsoft.com/office/drawing/2014/main" val="1250200644"/>
                  </a:ext>
                </a:extLst>
              </a:tr>
              <a:tr h="400129">
                <a:tc>
                  <a:txBody>
                    <a:bodyPr/>
                    <a:lstStyle/>
                    <a:p>
                      <a:pPr algn="ctr"/>
                      <a:r>
                        <a:rPr lang="en-US">
                          <a:solidFill>
                            <a:schemeClr val="tx2"/>
                          </a:solidFill>
                        </a:rPr>
                        <a:t>Success</a:t>
                      </a:r>
                    </a:p>
                  </a:txBody>
                  <a:tcPr anchor="ctr"/>
                </a:tc>
                <a:tc>
                  <a:txBody>
                    <a:bodyPr/>
                    <a:lstStyle/>
                    <a:p>
                      <a:pPr algn="ctr"/>
                      <a:r>
                        <a:rPr lang="en-CN">
                          <a:solidFill>
                            <a:schemeClr val="tx2"/>
                          </a:solidFill>
                        </a:rPr>
                        <a:t>20</a:t>
                      </a:r>
                    </a:p>
                  </a:txBody>
                  <a:tcPr anchor="ctr"/>
                </a:tc>
                <a:extLst>
                  <a:ext uri="{0D108BD9-81ED-4DB2-BD59-A6C34878D82A}">
                    <a16:rowId xmlns:a16="http://schemas.microsoft.com/office/drawing/2014/main" val="304315182"/>
                  </a:ext>
                </a:extLst>
              </a:tr>
              <a:tr h="400129">
                <a:tc>
                  <a:txBody>
                    <a:bodyPr/>
                    <a:lstStyle/>
                    <a:p>
                      <a:pPr algn="ctr"/>
                      <a:r>
                        <a:rPr lang="en-US">
                          <a:solidFill>
                            <a:schemeClr val="tx2"/>
                          </a:solidFill>
                        </a:rPr>
                        <a:t>No attempt</a:t>
                      </a:r>
                    </a:p>
                  </a:txBody>
                  <a:tcPr anchor="ctr"/>
                </a:tc>
                <a:tc>
                  <a:txBody>
                    <a:bodyPr/>
                    <a:lstStyle/>
                    <a:p>
                      <a:pPr algn="ctr"/>
                      <a:r>
                        <a:rPr lang="en-CN" dirty="0">
                          <a:solidFill>
                            <a:schemeClr val="tx2"/>
                          </a:solidFill>
                        </a:rPr>
                        <a:t>10</a:t>
                      </a:r>
                    </a:p>
                  </a:txBody>
                  <a:tcPr anchor="ctr"/>
                </a:tc>
                <a:extLst>
                  <a:ext uri="{0D108BD9-81ED-4DB2-BD59-A6C34878D82A}">
                    <a16:rowId xmlns:a16="http://schemas.microsoft.com/office/drawing/2014/main" val="855612635"/>
                  </a:ext>
                </a:extLst>
              </a:tr>
              <a:tr h="400129">
                <a:tc>
                  <a:txBody>
                    <a:bodyPr/>
                    <a:lstStyle/>
                    <a:p>
                      <a:pPr algn="ctr"/>
                      <a:r>
                        <a:rPr lang="en-US">
                          <a:solidFill>
                            <a:schemeClr val="tx2"/>
                          </a:solidFill>
                        </a:rPr>
                        <a:t>Success (drone ship)</a:t>
                      </a:r>
                    </a:p>
                  </a:txBody>
                  <a:tcPr anchor="ctr"/>
                </a:tc>
                <a:tc>
                  <a:txBody>
                    <a:bodyPr/>
                    <a:lstStyle/>
                    <a:p>
                      <a:pPr algn="ctr"/>
                      <a:r>
                        <a:rPr lang="en-CN">
                          <a:solidFill>
                            <a:schemeClr val="tx2"/>
                          </a:solidFill>
                        </a:rPr>
                        <a:t>8</a:t>
                      </a:r>
                    </a:p>
                  </a:txBody>
                  <a:tcPr anchor="ctr"/>
                </a:tc>
                <a:extLst>
                  <a:ext uri="{0D108BD9-81ED-4DB2-BD59-A6C34878D82A}">
                    <a16:rowId xmlns:a16="http://schemas.microsoft.com/office/drawing/2014/main" val="467444204"/>
                  </a:ext>
                </a:extLst>
              </a:tr>
              <a:tr h="400129">
                <a:tc>
                  <a:txBody>
                    <a:bodyPr/>
                    <a:lstStyle/>
                    <a:p>
                      <a:pPr algn="ctr"/>
                      <a:r>
                        <a:rPr lang="en-US">
                          <a:solidFill>
                            <a:schemeClr val="tx2"/>
                          </a:solidFill>
                        </a:rPr>
                        <a:t>Success (ground pad)</a:t>
                      </a:r>
                    </a:p>
                  </a:txBody>
                  <a:tcPr anchor="ctr"/>
                </a:tc>
                <a:tc>
                  <a:txBody>
                    <a:bodyPr/>
                    <a:lstStyle/>
                    <a:p>
                      <a:pPr algn="ctr"/>
                      <a:r>
                        <a:rPr lang="en-CN">
                          <a:solidFill>
                            <a:schemeClr val="tx2"/>
                          </a:solidFill>
                        </a:rPr>
                        <a:t>6</a:t>
                      </a:r>
                    </a:p>
                  </a:txBody>
                  <a:tcPr anchor="ctr"/>
                </a:tc>
                <a:extLst>
                  <a:ext uri="{0D108BD9-81ED-4DB2-BD59-A6C34878D82A}">
                    <a16:rowId xmlns:a16="http://schemas.microsoft.com/office/drawing/2014/main" val="2644895834"/>
                  </a:ext>
                </a:extLst>
              </a:tr>
              <a:tr h="400129">
                <a:tc>
                  <a:txBody>
                    <a:bodyPr/>
                    <a:lstStyle/>
                    <a:p>
                      <a:pPr algn="ctr"/>
                      <a:r>
                        <a:rPr lang="en-US">
                          <a:solidFill>
                            <a:schemeClr val="tx2"/>
                          </a:solidFill>
                        </a:rPr>
                        <a:t>Failure (drone ship)</a:t>
                      </a:r>
                    </a:p>
                  </a:txBody>
                  <a:tcPr anchor="ctr"/>
                </a:tc>
                <a:tc>
                  <a:txBody>
                    <a:bodyPr/>
                    <a:lstStyle/>
                    <a:p>
                      <a:pPr algn="ctr"/>
                      <a:r>
                        <a:rPr lang="en-CN">
                          <a:solidFill>
                            <a:schemeClr val="tx2"/>
                          </a:solidFill>
                        </a:rPr>
                        <a:t>4</a:t>
                      </a:r>
                    </a:p>
                  </a:txBody>
                  <a:tcPr anchor="ctr"/>
                </a:tc>
                <a:extLst>
                  <a:ext uri="{0D108BD9-81ED-4DB2-BD59-A6C34878D82A}">
                    <a16:rowId xmlns:a16="http://schemas.microsoft.com/office/drawing/2014/main" val="329083459"/>
                  </a:ext>
                </a:extLst>
              </a:tr>
              <a:tr h="400129">
                <a:tc>
                  <a:txBody>
                    <a:bodyPr/>
                    <a:lstStyle/>
                    <a:p>
                      <a:pPr algn="ctr"/>
                      <a:r>
                        <a:rPr lang="en-US">
                          <a:solidFill>
                            <a:schemeClr val="tx2"/>
                          </a:solidFill>
                        </a:rPr>
                        <a:t>Controlled (ocean)</a:t>
                      </a:r>
                    </a:p>
                  </a:txBody>
                  <a:tcPr anchor="ctr"/>
                </a:tc>
                <a:tc>
                  <a:txBody>
                    <a:bodyPr/>
                    <a:lstStyle/>
                    <a:p>
                      <a:pPr algn="ctr"/>
                      <a:r>
                        <a:rPr lang="en-CN">
                          <a:solidFill>
                            <a:schemeClr val="tx2"/>
                          </a:solidFill>
                        </a:rPr>
                        <a:t>3</a:t>
                      </a:r>
                    </a:p>
                  </a:txBody>
                  <a:tcPr anchor="ctr"/>
                </a:tc>
                <a:extLst>
                  <a:ext uri="{0D108BD9-81ED-4DB2-BD59-A6C34878D82A}">
                    <a16:rowId xmlns:a16="http://schemas.microsoft.com/office/drawing/2014/main" val="1964957863"/>
                  </a:ext>
                </a:extLst>
              </a:tr>
              <a:tr h="400129">
                <a:tc>
                  <a:txBody>
                    <a:bodyPr/>
                    <a:lstStyle/>
                    <a:p>
                      <a:pPr algn="ctr"/>
                      <a:r>
                        <a:rPr lang="en-US">
                          <a:solidFill>
                            <a:schemeClr val="tx2"/>
                          </a:solidFill>
                        </a:rPr>
                        <a:t>Failure</a:t>
                      </a:r>
                    </a:p>
                  </a:txBody>
                  <a:tcPr anchor="ctr"/>
                </a:tc>
                <a:tc>
                  <a:txBody>
                    <a:bodyPr/>
                    <a:lstStyle/>
                    <a:p>
                      <a:pPr algn="ctr"/>
                      <a:r>
                        <a:rPr lang="en-CN">
                          <a:solidFill>
                            <a:schemeClr val="tx2"/>
                          </a:solidFill>
                        </a:rPr>
                        <a:t>3</a:t>
                      </a:r>
                    </a:p>
                  </a:txBody>
                  <a:tcPr anchor="ctr"/>
                </a:tc>
                <a:extLst>
                  <a:ext uri="{0D108BD9-81ED-4DB2-BD59-A6C34878D82A}">
                    <a16:rowId xmlns:a16="http://schemas.microsoft.com/office/drawing/2014/main" val="1181633975"/>
                  </a:ext>
                </a:extLst>
              </a:tr>
              <a:tr h="400129">
                <a:tc>
                  <a:txBody>
                    <a:bodyPr/>
                    <a:lstStyle/>
                    <a:p>
                      <a:pPr algn="ctr"/>
                      <a:r>
                        <a:rPr lang="en-US">
                          <a:solidFill>
                            <a:schemeClr val="tx2"/>
                          </a:solidFill>
                        </a:rPr>
                        <a:t>Failure (parachute)</a:t>
                      </a:r>
                    </a:p>
                  </a:txBody>
                  <a:tcPr anchor="ctr"/>
                </a:tc>
                <a:tc>
                  <a:txBody>
                    <a:bodyPr/>
                    <a:lstStyle/>
                    <a:p>
                      <a:pPr algn="ctr"/>
                      <a:r>
                        <a:rPr lang="en-CN">
                          <a:solidFill>
                            <a:schemeClr val="tx2"/>
                          </a:solidFill>
                        </a:rPr>
                        <a:t>2</a:t>
                      </a:r>
                    </a:p>
                  </a:txBody>
                  <a:tcPr anchor="ctr"/>
                </a:tc>
                <a:extLst>
                  <a:ext uri="{0D108BD9-81ED-4DB2-BD59-A6C34878D82A}">
                    <a16:rowId xmlns:a16="http://schemas.microsoft.com/office/drawing/2014/main" val="1545505965"/>
                  </a:ext>
                </a:extLst>
              </a:tr>
              <a:tr h="400129">
                <a:tc>
                  <a:txBody>
                    <a:bodyPr/>
                    <a:lstStyle/>
                    <a:p>
                      <a:pPr algn="ctr"/>
                      <a:r>
                        <a:rPr lang="en-US">
                          <a:solidFill>
                            <a:schemeClr val="tx2"/>
                          </a:solidFill>
                        </a:rPr>
                        <a:t>No attempt</a:t>
                      </a:r>
                    </a:p>
                  </a:txBody>
                  <a:tcPr anchor="ctr"/>
                </a:tc>
                <a:tc>
                  <a:txBody>
                    <a:bodyPr/>
                    <a:lstStyle/>
                    <a:p>
                      <a:pPr algn="ctr"/>
                      <a:r>
                        <a:rPr lang="en-CN" dirty="0">
                          <a:solidFill>
                            <a:schemeClr val="tx2"/>
                          </a:solidFill>
                        </a:rPr>
                        <a:t>1</a:t>
                      </a:r>
                    </a:p>
                  </a:txBody>
                  <a:tcPr anchor="ctr"/>
                </a:tc>
                <a:extLst>
                  <a:ext uri="{0D108BD9-81ED-4DB2-BD59-A6C34878D82A}">
                    <a16:rowId xmlns:a16="http://schemas.microsoft.com/office/drawing/2014/main" val="3916089255"/>
                  </a:ext>
                </a:extLst>
              </a:tr>
            </a:tbl>
          </a:graphicData>
        </a:graphic>
      </p:graphicFrame>
      <p:sp>
        <p:nvSpPr>
          <p:cNvPr id="9" name="TextBox 8">
            <a:extLst>
              <a:ext uri="{FF2B5EF4-FFF2-40B4-BE49-F238E27FC236}">
                <a16:creationId xmlns:a16="http://schemas.microsoft.com/office/drawing/2014/main" id="{CC979E64-FDF8-55D2-56BC-6392800EE4C4}"/>
              </a:ext>
            </a:extLst>
          </p:cNvPr>
          <p:cNvSpPr txBox="1"/>
          <p:nvPr/>
        </p:nvSpPr>
        <p:spPr>
          <a:xfrm>
            <a:off x="770011" y="1670001"/>
            <a:ext cx="4756730" cy="646331"/>
          </a:xfrm>
          <a:prstGeom prst="rect">
            <a:avLst/>
          </a:prstGeom>
          <a:noFill/>
        </p:spPr>
        <p:txBody>
          <a:bodyPr wrap="square">
            <a:spAutoFit/>
          </a:bodyPr>
          <a:lstStyle/>
          <a:p>
            <a:r>
              <a:rPr lang="en-US" sz="1800" dirty="0">
                <a:solidFill>
                  <a:schemeClr val="tx2"/>
                </a:solidFill>
                <a:latin typeface="Abadi"/>
              </a:rPr>
              <a:t>Rank the count of landing outcomes </a:t>
            </a:r>
            <a:r>
              <a:rPr lang="en-US" dirty="0">
                <a:solidFill>
                  <a:schemeClr val="tx2"/>
                </a:solidFill>
                <a:latin typeface="Abadi"/>
              </a:rPr>
              <a:t>between the date 2010-06-04 and 2017-03-20</a:t>
            </a:r>
            <a:r>
              <a:rPr lang="en-US" sz="1800" dirty="0">
                <a:solidFill>
                  <a:schemeClr val="tx2"/>
                </a:solidFill>
                <a:latin typeface="Abadi"/>
              </a:rPr>
              <a:t>: </a:t>
            </a:r>
            <a:endParaRPr lang="en-CN" dirty="0">
              <a:solidFill>
                <a:schemeClr val="tx2"/>
              </a:solidFill>
            </a:endParaRP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Launch Sites on Maps</a:t>
            </a:r>
          </a:p>
        </p:txBody>
      </p:sp>
      <p:pic>
        <p:nvPicPr>
          <p:cNvPr id="6" name="Picture 5" descr="Map&#10;&#10;Description automatically generated">
            <a:extLst>
              <a:ext uri="{FF2B5EF4-FFF2-40B4-BE49-F238E27FC236}">
                <a16:creationId xmlns:a16="http://schemas.microsoft.com/office/drawing/2014/main" id="{616B6A78-493B-C46D-990D-DFB2069299C8}"/>
              </a:ext>
            </a:extLst>
          </p:cNvPr>
          <p:cNvPicPr>
            <a:picLocks noChangeAspect="1"/>
          </p:cNvPicPr>
          <p:nvPr/>
        </p:nvPicPr>
        <p:blipFill>
          <a:blip r:embed="rId4"/>
          <a:stretch>
            <a:fillRect/>
          </a:stretch>
        </p:blipFill>
        <p:spPr>
          <a:xfrm>
            <a:off x="4216899" y="1699958"/>
            <a:ext cx="7178389" cy="4001597"/>
          </a:xfrm>
          <a:prstGeom prst="rect">
            <a:avLst/>
          </a:prstGeom>
        </p:spPr>
      </p:pic>
      <p:graphicFrame>
        <p:nvGraphicFramePr>
          <p:cNvPr id="7" name="Table 6">
            <a:extLst>
              <a:ext uri="{FF2B5EF4-FFF2-40B4-BE49-F238E27FC236}">
                <a16:creationId xmlns:a16="http://schemas.microsoft.com/office/drawing/2014/main" id="{CC969115-0D1C-DC9A-05AD-B237D3D568DE}"/>
              </a:ext>
            </a:extLst>
          </p:cNvPr>
          <p:cNvGraphicFramePr>
            <a:graphicFrameLocks noGrp="1"/>
          </p:cNvGraphicFramePr>
          <p:nvPr>
            <p:extLst>
              <p:ext uri="{D42A27DB-BD31-4B8C-83A1-F6EECF244321}">
                <p14:modId xmlns:p14="http://schemas.microsoft.com/office/powerpoint/2010/main" val="118383826"/>
              </p:ext>
            </p:extLst>
          </p:nvPr>
        </p:nvGraphicFramePr>
        <p:xfrm>
          <a:off x="257932" y="3429000"/>
          <a:ext cx="3776075" cy="2272555"/>
        </p:xfrm>
        <a:graphic>
          <a:graphicData uri="http://schemas.openxmlformats.org/drawingml/2006/table">
            <a:tbl>
              <a:tblPr firstRow="1">
                <a:tableStyleId>{5FD0F851-EC5A-4D38-B0AD-8093EC10F338}</a:tableStyleId>
              </a:tblPr>
              <a:tblGrid>
                <a:gridCol w="1219200">
                  <a:extLst>
                    <a:ext uri="{9D8B030D-6E8A-4147-A177-3AD203B41FA5}">
                      <a16:colId xmlns:a16="http://schemas.microsoft.com/office/drawing/2014/main" val="2117500740"/>
                    </a:ext>
                  </a:extLst>
                </a:gridCol>
                <a:gridCol w="1264024">
                  <a:extLst>
                    <a:ext uri="{9D8B030D-6E8A-4147-A177-3AD203B41FA5}">
                      <a16:colId xmlns:a16="http://schemas.microsoft.com/office/drawing/2014/main" val="645034839"/>
                    </a:ext>
                  </a:extLst>
                </a:gridCol>
                <a:gridCol w="1292851">
                  <a:extLst>
                    <a:ext uri="{9D8B030D-6E8A-4147-A177-3AD203B41FA5}">
                      <a16:colId xmlns:a16="http://schemas.microsoft.com/office/drawing/2014/main" val="147316883"/>
                    </a:ext>
                  </a:extLst>
                </a:gridCol>
              </a:tblGrid>
              <a:tr h="454511">
                <a:tc>
                  <a:txBody>
                    <a:bodyPr/>
                    <a:lstStyle/>
                    <a:p>
                      <a:pPr algn="ctr"/>
                      <a:r>
                        <a:rPr lang="en-US" sz="1400">
                          <a:solidFill>
                            <a:schemeClr val="tx2"/>
                          </a:solidFill>
                          <a:effectLst/>
                        </a:rPr>
                        <a:t>Launch Site</a:t>
                      </a:r>
                    </a:p>
                  </a:txBody>
                  <a:tcPr marL="76593" marR="76593" marT="15957" marB="15957" anchor="ctr"/>
                </a:tc>
                <a:tc>
                  <a:txBody>
                    <a:bodyPr/>
                    <a:lstStyle/>
                    <a:p>
                      <a:pPr algn="ctr"/>
                      <a:r>
                        <a:rPr lang="en-US" sz="1400">
                          <a:solidFill>
                            <a:schemeClr val="tx2"/>
                          </a:solidFill>
                          <a:effectLst/>
                        </a:rPr>
                        <a:t>Lat</a:t>
                      </a:r>
                    </a:p>
                  </a:txBody>
                  <a:tcPr marL="76593" marR="76593" marT="15957" marB="15957" anchor="ctr"/>
                </a:tc>
                <a:tc>
                  <a:txBody>
                    <a:bodyPr/>
                    <a:lstStyle/>
                    <a:p>
                      <a:pPr algn="ctr"/>
                      <a:r>
                        <a:rPr lang="en-US" sz="1400">
                          <a:solidFill>
                            <a:schemeClr val="tx2"/>
                          </a:solidFill>
                          <a:effectLst/>
                        </a:rPr>
                        <a:t>Long</a:t>
                      </a:r>
                    </a:p>
                  </a:txBody>
                  <a:tcPr marL="76593" marR="76593" marT="15957" marB="15957" anchor="ctr"/>
                </a:tc>
                <a:extLst>
                  <a:ext uri="{0D108BD9-81ED-4DB2-BD59-A6C34878D82A}">
                    <a16:rowId xmlns:a16="http://schemas.microsoft.com/office/drawing/2014/main" val="4205058629"/>
                  </a:ext>
                </a:extLst>
              </a:tr>
              <a:tr h="454511">
                <a:tc>
                  <a:txBody>
                    <a:bodyPr/>
                    <a:lstStyle/>
                    <a:p>
                      <a:pPr algn="ctr"/>
                      <a:r>
                        <a:rPr lang="en-US" sz="1400" b="0" dirty="0">
                          <a:solidFill>
                            <a:schemeClr val="tx2"/>
                          </a:solidFill>
                          <a:effectLst/>
                        </a:rPr>
                        <a:t>CCAFS LC-40</a:t>
                      </a:r>
                    </a:p>
                  </a:txBody>
                  <a:tcPr marL="76593" marR="76593" marT="15957" marB="15957" anchor="ctr"/>
                </a:tc>
                <a:tc>
                  <a:txBody>
                    <a:bodyPr/>
                    <a:lstStyle/>
                    <a:p>
                      <a:pPr algn="ctr"/>
                      <a:r>
                        <a:rPr lang="en-CN" sz="1400" b="0" dirty="0">
                          <a:solidFill>
                            <a:schemeClr val="tx2"/>
                          </a:solidFill>
                          <a:effectLst/>
                        </a:rPr>
                        <a:t>28.56230197</a:t>
                      </a:r>
                    </a:p>
                  </a:txBody>
                  <a:tcPr marL="76593" marR="76593" marT="15957" marB="15957" anchor="ctr"/>
                </a:tc>
                <a:tc>
                  <a:txBody>
                    <a:bodyPr/>
                    <a:lstStyle/>
                    <a:p>
                      <a:pPr algn="ctr"/>
                      <a:r>
                        <a:rPr lang="en-CN" sz="1400" b="0">
                          <a:solidFill>
                            <a:schemeClr val="tx2"/>
                          </a:solidFill>
                          <a:effectLst/>
                        </a:rPr>
                        <a:t>-80.57735648</a:t>
                      </a:r>
                    </a:p>
                  </a:txBody>
                  <a:tcPr marL="76593" marR="76593" marT="15957" marB="15957" anchor="ctr"/>
                </a:tc>
                <a:extLst>
                  <a:ext uri="{0D108BD9-81ED-4DB2-BD59-A6C34878D82A}">
                    <a16:rowId xmlns:a16="http://schemas.microsoft.com/office/drawing/2014/main" val="2165595411"/>
                  </a:ext>
                </a:extLst>
              </a:tr>
              <a:tr h="454511">
                <a:tc>
                  <a:txBody>
                    <a:bodyPr/>
                    <a:lstStyle/>
                    <a:p>
                      <a:pPr algn="ctr"/>
                      <a:r>
                        <a:rPr lang="en-US" sz="1400" b="0">
                          <a:solidFill>
                            <a:schemeClr val="tx2"/>
                          </a:solidFill>
                          <a:effectLst/>
                        </a:rPr>
                        <a:t>CCAFS SLC-40</a:t>
                      </a:r>
                    </a:p>
                  </a:txBody>
                  <a:tcPr marL="76593" marR="76593" marT="15957" marB="15957" anchor="ctr"/>
                </a:tc>
                <a:tc>
                  <a:txBody>
                    <a:bodyPr/>
                    <a:lstStyle/>
                    <a:p>
                      <a:pPr algn="ctr"/>
                      <a:r>
                        <a:rPr lang="en-CN" sz="1400" b="0" dirty="0">
                          <a:solidFill>
                            <a:schemeClr val="tx2"/>
                          </a:solidFill>
                          <a:effectLst/>
                        </a:rPr>
                        <a:t>28.56319718</a:t>
                      </a:r>
                    </a:p>
                  </a:txBody>
                  <a:tcPr marL="76593" marR="76593" marT="15957" marB="15957" anchor="ctr"/>
                </a:tc>
                <a:tc>
                  <a:txBody>
                    <a:bodyPr/>
                    <a:lstStyle/>
                    <a:p>
                      <a:pPr algn="ctr"/>
                      <a:r>
                        <a:rPr lang="en-CN" sz="1400" b="0" dirty="0">
                          <a:solidFill>
                            <a:schemeClr val="tx2"/>
                          </a:solidFill>
                          <a:effectLst/>
                        </a:rPr>
                        <a:t>-80.57682003</a:t>
                      </a:r>
                    </a:p>
                  </a:txBody>
                  <a:tcPr marL="76593" marR="76593" marT="15957" marB="15957" anchor="ctr"/>
                </a:tc>
                <a:extLst>
                  <a:ext uri="{0D108BD9-81ED-4DB2-BD59-A6C34878D82A}">
                    <a16:rowId xmlns:a16="http://schemas.microsoft.com/office/drawing/2014/main" val="4198552269"/>
                  </a:ext>
                </a:extLst>
              </a:tr>
              <a:tr h="454511">
                <a:tc>
                  <a:txBody>
                    <a:bodyPr/>
                    <a:lstStyle/>
                    <a:p>
                      <a:pPr algn="ctr"/>
                      <a:r>
                        <a:rPr lang="en-US" sz="1400" b="0">
                          <a:solidFill>
                            <a:schemeClr val="tx2"/>
                          </a:solidFill>
                          <a:effectLst/>
                        </a:rPr>
                        <a:t>KSC LC-39A</a:t>
                      </a:r>
                    </a:p>
                  </a:txBody>
                  <a:tcPr marL="76593" marR="76593" marT="15957" marB="15957" anchor="ctr"/>
                </a:tc>
                <a:tc>
                  <a:txBody>
                    <a:bodyPr/>
                    <a:lstStyle/>
                    <a:p>
                      <a:pPr algn="ctr"/>
                      <a:r>
                        <a:rPr lang="en-CN" sz="1400" b="0">
                          <a:solidFill>
                            <a:schemeClr val="tx2"/>
                          </a:solidFill>
                          <a:effectLst/>
                        </a:rPr>
                        <a:t>28.57325457</a:t>
                      </a:r>
                    </a:p>
                  </a:txBody>
                  <a:tcPr marL="76593" marR="76593" marT="15957" marB="15957" anchor="ctr"/>
                </a:tc>
                <a:tc>
                  <a:txBody>
                    <a:bodyPr/>
                    <a:lstStyle/>
                    <a:p>
                      <a:pPr algn="ctr"/>
                      <a:r>
                        <a:rPr lang="en-CN" sz="1400" b="0" dirty="0">
                          <a:solidFill>
                            <a:schemeClr val="tx2"/>
                          </a:solidFill>
                          <a:effectLst/>
                        </a:rPr>
                        <a:t>-80.64689529</a:t>
                      </a:r>
                    </a:p>
                  </a:txBody>
                  <a:tcPr marL="76593" marR="76593" marT="15957" marB="15957" anchor="ctr"/>
                </a:tc>
                <a:extLst>
                  <a:ext uri="{0D108BD9-81ED-4DB2-BD59-A6C34878D82A}">
                    <a16:rowId xmlns:a16="http://schemas.microsoft.com/office/drawing/2014/main" val="3870405854"/>
                  </a:ext>
                </a:extLst>
              </a:tr>
              <a:tr h="454511">
                <a:tc>
                  <a:txBody>
                    <a:bodyPr/>
                    <a:lstStyle/>
                    <a:p>
                      <a:pPr algn="ctr"/>
                      <a:r>
                        <a:rPr lang="en-US" sz="1400" dirty="0">
                          <a:solidFill>
                            <a:schemeClr val="accent1"/>
                          </a:solidFill>
                          <a:effectLst/>
                        </a:rPr>
                        <a:t>VAFB SLC-4E</a:t>
                      </a:r>
                    </a:p>
                  </a:txBody>
                  <a:tcPr marL="76593" marR="76593" marT="15957" marB="15957" anchor="ctr"/>
                </a:tc>
                <a:tc>
                  <a:txBody>
                    <a:bodyPr/>
                    <a:lstStyle/>
                    <a:p>
                      <a:pPr algn="ctr"/>
                      <a:r>
                        <a:rPr lang="en-CN" sz="1400" dirty="0">
                          <a:solidFill>
                            <a:schemeClr val="accent1"/>
                          </a:solidFill>
                          <a:effectLst/>
                        </a:rPr>
                        <a:t>34.63283416</a:t>
                      </a:r>
                    </a:p>
                  </a:txBody>
                  <a:tcPr marL="76593" marR="76593" marT="15957" marB="15957" anchor="ctr"/>
                </a:tc>
                <a:tc>
                  <a:txBody>
                    <a:bodyPr/>
                    <a:lstStyle/>
                    <a:p>
                      <a:pPr algn="ctr"/>
                      <a:r>
                        <a:rPr lang="en-CN" sz="1400" dirty="0">
                          <a:solidFill>
                            <a:schemeClr val="accent1"/>
                          </a:solidFill>
                          <a:effectLst/>
                        </a:rPr>
                        <a:t>-120.6107455</a:t>
                      </a:r>
                    </a:p>
                  </a:txBody>
                  <a:tcPr marL="76593" marR="76593" marT="15957" marB="15957" anchor="ctr"/>
                </a:tc>
                <a:extLst>
                  <a:ext uri="{0D108BD9-81ED-4DB2-BD59-A6C34878D82A}">
                    <a16:rowId xmlns:a16="http://schemas.microsoft.com/office/drawing/2014/main" val="3973654145"/>
                  </a:ext>
                </a:extLst>
              </a:tr>
            </a:tbl>
          </a:graphicData>
        </a:graphic>
      </p:graphicFrame>
      <p:sp>
        <p:nvSpPr>
          <p:cNvPr id="9" name="TextBox 8">
            <a:extLst>
              <a:ext uri="{FF2B5EF4-FFF2-40B4-BE49-F238E27FC236}">
                <a16:creationId xmlns:a16="http://schemas.microsoft.com/office/drawing/2014/main" id="{0B672F23-190E-B04A-8B47-062185DB917A}"/>
              </a:ext>
            </a:extLst>
          </p:cNvPr>
          <p:cNvSpPr txBox="1"/>
          <p:nvPr/>
        </p:nvSpPr>
        <p:spPr>
          <a:xfrm>
            <a:off x="805685" y="1908288"/>
            <a:ext cx="2802039" cy="923330"/>
          </a:xfrm>
          <a:prstGeom prst="rect">
            <a:avLst/>
          </a:prstGeom>
          <a:noFill/>
        </p:spPr>
        <p:txBody>
          <a:bodyPr wrap="square">
            <a:spAutoFit/>
          </a:bodyPr>
          <a:lstStyle/>
          <a:p>
            <a:r>
              <a:rPr lang="en-US" dirty="0">
                <a:latin typeface="Abadi"/>
              </a:rPr>
              <a:t>Three in the east</a:t>
            </a:r>
          </a:p>
          <a:p>
            <a:r>
              <a:rPr lang="en-US" dirty="0">
                <a:latin typeface="Abadi"/>
              </a:rPr>
              <a:t>One in the west</a:t>
            </a:r>
          </a:p>
          <a:p>
            <a:r>
              <a:rPr lang="en-US" dirty="0">
                <a:latin typeface="Abadi"/>
              </a:rPr>
              <a:t>All in the south</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Display Launch Outcome by Color</a:t>
            </a:r>
          </a:p>
        </p:txBody>
      </p:sp>
      <p:pic>
        <p:nvPicPr>
          <p:cNvPr id="7" name="Picture 6" descr="Map&#10;&#10;Description automatically generated">
            <a:extLst>
              <a:ext uri="{FF2B5EF4-FFF2-40B4-BE49-F238E27FC236}">
                <a16:creationId xmlns:a16="http://schemas.microsoft.com/office/drawing/2014/main" id="{7097AC19-BAB1-FC50-8B17-9E6EBFED230C}"/>
              </a:ext>
            </a:extLst>
          </p:cNvPr>
          <p:cNvPicPr>
            <a:picLocks noChangeAspect="1"/>
          </p:cNvPicPr>
          <p:nvPr/>
        </p:nvPicPr>
        <p:blipFill rotWithShape="1">
          <a:blip r:embed="rId4"/>
          <a:srcRect l="6060" t="8427" r="46233" b="3349"/>
          <a:stretch/>
        </p:blipFill>
        <p:spPr>
          <a:xfrm>
            <a:off x="5930154" y="1646814"/>
            <a:ext cx="2554942" cy="2076727"/>
          </a:xfrm>
          <a:prstGeom prst="rect">
            <a:avLst/>
          </a:prstGeom>
        </p:spPr>
      </p:pic>
      <p:pic>
        <p:nvPicPr>
          <p:cNvPr id="12" name="Picture 11" descr="Diagram&#10;&#10;Description automatically generated with medium confidence">
            <a:extLst>
              <a:ext uri="{FF2B5EF4-FFF2-40B4-BE49-F238E27FC236}">
                <a16:creationId xmlns:a16="http://schemas.microsoft.com/office/drawing/2014/main" id="{A5FC31D2-01F6-1387-8E40-A64CEDD3D05F}"/>
              </a:ext>
            </a:extLst>
          </p:cNvPr>
          <p:cNvPicPr>
            <a:picLocks noChangeAspect="1"/>
          </p:cNvPicPr>
          <p:nvPr/>
        </p:nvPicPr>
        <p:blipFill rotWithShape="1">
          <a:blip r:embed="rId5"/>
          <a:srcRect l="19711" r="32708"/>
          <a:stretch/>
        </p:blipFill>
        <p:spPr>
          <a:xfrm>
            <a:off x="8737393" y="3979581"/>
            <a:ext cx="2548218" cy="2076727"/>
          </a:xfrm>
          <a:prstGeom prst="rect">
            <a:avLst/>
          </a:prstGeom>
        </p:spPr>
      </p:pic>
      <p:pic>
        <p:nvPicPr>
          <p:cNvPr id="14" name="Picture 13" descr="Diagram, schematic&#10;&#10;Description automatically generated">
            <a:extLst>
              <a:ext uri="{FF2B5EF4-FFF2-40B4-BE49-F238E27FC236}">
                <a16:creationId xmlns:a16="http://schemas.microsoft.com/office/drawing/2014/main" id="{9BFEB79D-2CA1-0F10-C237-5361E2879158}"/>
              </a:ext>
            </a:extLst>
          </p:cNvPr>
          <p:cNvPicPr>
            <a:picLocks noChangeAspect="1"/>
          </p:cNvPicPr>
          <p:nvPr/>
        </p:nvPicPr>
        <p:blipFill rotWithShape="1">
          <a:blip r:embed="rId6"/>
          <a:srcRect l="23152" t="11046" r="23746" b="-29"/>
          <a:stretch/>
        </p:blipFill>
        <p:spPr>
          <a:xfrm>
            <a:off x="5930153" y="3979581"/>
            <a:ext cx="2554942" cy="2081256"/>
          </a:xfrm>
          <a:prstGeom prst="rect">
            <a:avLst/>
          </a:prstGeom>
        </p:spPr>
      </p:pic>
      <p:pic>
        <p:nvPicPr>
          <p:cNvPr id="16" name="Picture 15" descr="Map&#10;&#10;Description automatically generated">
            <a:extLst>
              <a:ext uri="{FF2B5EF4-FFF2-40B4-BE49-F238E27FC236}">
                <a16:creationId xmlns:a16="http://schemas.microsoft.com/office/drawing/2014/main" id="{F7061C86-C22C-A461-6364-43F9CBCF5375}"/>
              </a:ext>
            </a:extLst>
          </p:cNvPr>
          <p:cNvPicPr>
            <a:picLocks noChangeAspect="1"/>
          </p:cNvPicPr>
          <p:nvPr/>
        </p:nvPicPr>
        <p:blipFill rotWithShape="1">
          <a:blip r:embed="rId7"/>
          <a:srcRect l="23146" t="4799" r="42043" b="2351"/>
          <a:stretch/>
        </p:blipFill>
        <p:spPr>
          <a:xfrm>
            <a:off x="8737393" y="1632817"/>
            <a:ext cx="2548218" cy="2090724"/>
          </a:xfrm>
          <a:prstGeom prst="rect">
            <a:avLst/>
          </a:prstGeom>
        </p:spPr>
      </p:pic>
      <p:sp>
        <p:nvSpPr>
          <p:cNvPr id="18" name="TextBox 17">
            <a:extLst>
              <a:ext uri="{FF2B5EF4-FFF2-40B4-BE49-F238E27FC236}">
                <a16:creationId xmlns:a16="http://schemas.microsoft.com/office/drawing/2014/main" id="{DB9CFF03-DA81-C71B-17E5-E67C11F639BF}"/>
              </a:ext>
            </a:extLst>
          </p:cNvPr>
          <p:cNvSpPr txBox="1"/>
          <p:nvPr/>
        </p:nvSpPr>
        <p:spPr>
          <a:xfrm>
            <a:off x="770011" y="1887141"/>
            <a:ext cx="4797071" cy="1559401"/>
          </a:xfrm>
          <a:prstGeom prst="rect">
            <a:avLst/>
          </a:prstGeom>
          <a:noFill/>
        </p:spPr>
        <p:txBody>
          <a:bodyPr wrap="square">
            <a:spAutoFit/>
          </a:bodyPr>
          <a:lstStyle/>
          <a:p>
            <a:pPr>
              <a:lnSpc>
                <a:spcPct val="100000"/>
              </a:lnSpc>
              <a:spcBef>
                <a:spcPts val="1400"/>
              </a:spcBef>
            </a:pPr>
            <a:r>
              <a:rPr lang="en-US" sz="1800" dirty="0">
                <a:latin typeface="Abadi"/>
              </a:rPr>
              <a:t>From the color labels, we can easily see </a:t>
            </a:r>
          </a:p>
          <a:p>
            <a:pPr>
              <a:lnSpc>
                <a:spcPct val="100000"/>
              </a:lnSpc>
              <a:spcBef>
                <a:spcPts val="1400"/>
              </a:spcBef>
            </a:pPr>
            <a:r>
              <a:rPr lang="en-US" dirty="0">
                <a:latin typeface="Abadi"/>
              </a:rPr>
              <a:t>KSC LC-39A has a rather higher success rate</a:t>
            </a:r>
          </a:p>
          <a:p>
            <a:pPr>
              <a:lnSpc>
                <a:spcPct val="100000"/>
              </a:lnSpc>
              <a:spcBef>
                <a:spcPts val="1400"/>
              </a:spcBef>
            </a:pPr>
            <a:r>
              <a:rPr lang="en-US" dirty="0">
                <a:latin typeface="Abadi"/>
              </a:rPr>
              <a:t>Whereas CCAFS LC-40 and CCAFS SLC-40 have much lower rate</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Show Distance to Proximities</a:t>
            </a:r>
          </a:p>
        </p:txBody>
      </p:sp>
      <p:pic>
        <p:nvPicPr>
          <p:cNvPr id="4" name="Picture 3" descr="Diagram&#10;&#10;Description automatically generated">
            <a:extLst>
              <a:ext uri="{FF2B5EF4-FFF2-40B4-BE49-F238E27FC236}">
                <a16:creationId xmlns:a16="http://schemas.microsoft.com/office/drawing/2014/main" id="{99B600DD-C353-5D77-2FA4-87CD3A40DFCD}"/>
              </a:ext>
            </a:extLst>
          </p:cNvPr>
          <p:cNvPicPr>
            <a:picLocks noChangeAspect="1"/>
          </p:cNvPicPr>
          <p:nvPr/>
        </p:nvPicPr>
        <p:blipFill>
          <a:blip r:embed="rId4"/>
          <a:stretch>
            <a:fillRect/>
          </a:stretch>
        </p:blipFill>
        <p:spPr>
          <a:xfrm>
            <a:off x="4729929" y="1401504"/>
            <a:ext cx="6519699" cy="4624069"/>
          </a:xfrm>
          <a:prstGeom prst="rect">
            <a:avLst/>
          </a:prstGeom>
        </p:spPr>
      </p:pic>
      <p:sp>
        <p:nvSpPr>
          <p:cNvPr id="6" name="TextBox 5">
            <a:extLst>
              <a:ext uri="{FF2B5EF4-FFF2-40B4-BE49-F238E27FC236}">
                <a16:creationId xmlns:a16="http://schemas.microsoft.com/office/drawing/2014/main" id="{43FA8A0B-A8B5-A2C3-73C0-103C15DA0563}"/>
              </a:ext>
            </a:extLst>
          </p:cNvPr>
          <p:cNvSpPr txBox="1"/>
          <p:nvPr/>
        </p:nvSpPr>
        <p:spPr>
          <a:xfrm>
            <a:off x="770011" y="1956802"/>
            <a:ext cx="3654071" cy="2390398"/>
          </a:xfrm>
          <a:prstGeom prst="rect">
            <a:avLst/>
          </a:prstGeom>
          <a:noFill/>
        </p:spPr>
        <p:txBody>
          <a:bodyPr wrap="square">
            <a:spAutoFit/>
          </a:bodyPr>
          <a:lstStyle/>
          <a:p>
            <a:pPr>
              <a:lnSpc>
                <a:spcPct val="100000"/>
              </a:lnSpc>
              <a:spcBef>
                <a:spcPts val="1400"/>
              </a:spcBef>
            </a:pPr>
            <a:r>
              <a:rPr lang="en-US" sz="1800" dirty="0">
                <a:latin typeface="Abadi"/>
              </a:rPr>
              <a:t>The distance from KSC LC-39A to the nearest shuttle landing facility is about 4.16 km.</a:t>
            </a:r>
          </a:p>
          <a:p>
            <a:pPr>
              <a:lnSpc>
                <a:spcPct val="100000"/>
              </a:lnSpc>
              <a:spcBef>
                <a:spcPts val="1400"/>
              </a:spcBef>
            </a:pPr>
            <a:r>
              <a:rPr lang="en-US" dirty="0">
                <a:latin typeface="Abadi"/>
              </a:rPr>
              <a:t>The distance from KSC LC-39A to the nearest highway is less than 1 km.</a:t>
            </a:r>
          </a:p>
          <a:p>
            <a:pPr>
              <a:lnSpc>
                <a:spcPct val="100000"/>
              </a:lnSpc>
              <a:spcBef>
                <a:spcPts val="1400"/>
              </a:spcBef>
            </a:pPr>
            <a:r>
              <a:rPr lang="en-US" dirty="0">
                <a:latin typeface="Abadi"/>
              </a:rPr>
              <a:t>The distance from KSC LC-39A to the coastline is around 6.5 km.</a:t>
            </a:r>
            <a:endParaRPr lang="en-US" sz="1800" dirty="0">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Introduction</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Project background and context</a:t>
            </a:r>
          </a:p>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All Sites</a:t>
            </a:r>
          </a:p>
        </p:txBody>
      </p:sp>
      <p:pic>
        <p:nvPicPr>
          <p:cNvPr id="4" name="Picture 3">
            <a:extLst>
              <a:ext uri="{FF2B5EF4-FFF2-40B4-BE49-F238E27FC236}">
                <a16:creationId xmlns:a16="http://schemas.microsoft.com/office/drawing/2014/main" id="{A55E1A9A-A6A7-B9DA-5108-3E5DE55BEE99}"/>
              </a:ext>
            </a:extLst>
          </p:cNvPr>
          <p:cNvPicPr>
            <a:picLocks noChangeAspect="1"/>
          </p:cNvPicPr>
          <p:nvPr/>
        </p:nvPicPr>
        <p:blipFill>
          <a:blip r:embed="rId4"/>
          <a:stretch>
            <a:fillRect/>
          </a:stretch>
        </p:blipFill>
        <p:spPr>
          <a:xfrm>
            <a:off x="5240418" y="1464303"/>
            <a:ext cx="6045193" cy="4458130"/>
          </a:xfrm>
          <a:prstGeom prst="rect">
            <a:avLst/>
          </a:prstGeom>
        </p:spPr>
      </p:pic>
      <p:sp>
        <p:nvSpPr>
          <p:cNvPr id="7" name="TextBox 6">
            <a:extLst>
              <a:ext uri="{FF2B5EF4-FFF2-40B4-BE49-F238E27FC236}">
                <a16:creationId xmlns:a16="http://schemas.microsoft.com/office/drawing/2014/main" id="{8C481D10-6A36-4507-FF23-C37E5DF61005}"/>
              </a:ext>
            </a:extLst>
          </p:cNvPr>
          <p:cNvSpPr txBox="1"/>
          <p:nvPr/>
        </p:nvSpPr>
        <p:spPr>
          <a:xfrm>
            <a:off x="906389" y="2276230"/>
            <a:ext cx="4069023" cy="1938992"/>
          </a:xfrm>
          <a:prstGeom prst="rect">
            <a:avLst/>
          </a:prstGeom>
          <a:noFill/>
        </p:spPr>
        <p:txBody>
          <a:bodyPr wrap="square">
            <a:spAutoFit/>
          </a:bodyPr>
          <a:lstStyle/>
          <a:p>
            <a:pPr rtl="0" eaLnBrk="1" fontAlgn="ctr" latinLnBrk="0" hangingPunct="1"/>
            <a:r>
              <a:rPr lang="en-US" sz="2000" i="0" u="none" strike="noStrike" kern="1200" dirty="0">
                <a:effectLst/>
                <a:latin typeface="+mn-lt"/>
                <a:ea typeface="+mn-ea"/>
                <a:cs typeface="+mn-cs"/>
              </a:rPr>
              <a:t>Total Success Launches for All Sites is</a:t>
            </a:r>
          </a:p>
          <a:p>
            <a:pPr rtl="0" eaLnBrk="1" fontAlgn="ctr" latinLnBrk="0" hangingPunct="1"/>
            <a:endParaRPr lang="en-US" sz="2000" i="0" u="none" strike="noStrike" kern="1200" dirty="0">
              <a:effectLst/>
              <a:latin typeface="+mn-lt"/>
              <a:ea typeface="+mn-ea"/>
              <a:cs typeface="+mn-cs"/>
            </a:endParaRPr>
          </a:p>
          <a:p>
            <a:pPr marL="285750" indent="-285750" rtl="0" eaLnBrk="1" fontAlgn="ctr" latinLnBrk="0" hangingPunct="1">
              <a:buFont typeface="Arial" panose="020B0604020202020204" pitchFamily="34" charset="0"/>
              <a:buChar char="•"/>
            </a:pPr>
            <a:r>
              <a:rPr lang="en-US" sz="2000" i="0" u="none" strike="noStrike" kern="1200" dirty="0">
                <a:effectLst/>
                <a:latin typeface="+mn-lt"/>
                <a:ea typeface="+mn-ea"/>
                <a:cs typeface="+mn-cs"/>
              </a:rPr>
              <a:t>CCAFS LC-40: 29.2%</a:t>
            </a:r>
            <a:endParaRPr lang="en-CN" sz="2000" i="0" u="none" strike="noStrike" kern="1200" dirty="0">
              <a:effectLst/>
              <a:latin typeface="+mn-lt"/>
              <a:ea typeface="+mn-ea"/>
              <a:cs typeface="+mn-cs"/>
            </a:endParaRPr>
          </a:p>
          <a:p>
            <a:pPr marL="285750" indent="-285750" rtl="0" eaLnBrk="1" fontAlgn="ctr" latinLnBrk="0" hangingPunct="1">
              <a:buFont typeface="Arial" panose="020B0604020202020204" pitchFamily="34" charset="0"/>
              <a:buChar char="•"/>
            </a:pPr>
            <a:r>
              <a:rPr lang="en-US" sz="2000" i="0" u="none" strike="noStrike" kern="1200" dirty="0">
                <a:effectLst/>
                <a:latin typeface="+mn-lt"/>
                <a:ea typeface="+mn-ea"/>
                <a:cs typeface="+mn-cs"/>
              </a:rPr>
              <a:t>VAFB SLC-4E: 16.7%</a:t>
            </a:r>
            <a:endParaRPr lang="en-CN" sz="2000" i="0" u="none" strike="noStrike" kern="1200" dirty="0">
              <a:effectLst/>
              <a:latin typeface="+mn-lt"/>
              <a:ea typeface="+mn-ea"/>
              <a:cs typeface="+mn-cs"/>
            </a:endParaRPr>
          </a:p>
          <a:p>
            <a:pPr marL="285750" indent="-285750" rtl="0" eaLnBrk="1" fontAlgn="ctr" latinLnBrk="0" hangingPunct="1">
              <a:buFont typeface="Arial" panose="020B0604020202020204" pitchFamily="34" charset="0"/>
              <a:buChar char="•"/>
            </a:pPr>
            <a:r>
              <a:rPr lang="en-US" sz="2000" i="0" u="none" strike="noStrike" kern="1200" dirty="0">
                <a:effectLst/>
                <a:latin typeface="+mn-lt"/>
                <a:ea typeface="+mn-ea"/>
                <a:cs typeface="+mn-cs"/>
              </a:rPr>
              <a:t>KSC LC-39A: 41.7%</a:t>
            </a:r>
            <a:endParaRPr lang="en-CN" sz="2000" i="0" u="none" strike="noStrike" kern="1200" dirty="0">
              <a:effectLst/>
              <a:latin typeface="+mn-lt"/>
              <a:ea typeface="+mn-ea"/>
              <a:cs typeface="+mn-cs"/>
            </a:endParaRPr>
          </a:p>
          <a:p>
            <a:pPr marL="285750" indent="-285750" rtl="0" eaLnBrk="1" fontAlgn="ctr" latinLnBrk="0" hangingPunct="1">
              <a:buFont typeface="Arial" panose="020B0604020202020204" pitchFamily="34" charset="0"/>
              <a:buChar char="•"/>
            </a:pPr>
            <a:r>
              <a:rPr lang="en-US" sz="2000" i="0" u="none" strike="noStrike" kern="1200" dirty="0">
                <a:effectLst/>
                <a:latin typeface="+mn-lt"/>
                <a:ea typeface="+mn-ea"/>
                <a:cs typeface="+mn-cs"/>
              </a:rPr>
              <a:t>CCAFS SLC-40: 12.5%</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KSC LC-39A</a:t>
            </a:r>
          </a:p>
        </p:txBody>
      </p:sp>
      <p:pic>
        <p:nvPicPr>
          <p:cNvPr id="4" name="Picture 3">
            <a:extLst>
              <a:ext uri="{FF2B5EF4-FFF2-40B4-BE49-F238E27FC236}">
                <a16:creationId xmlns:a16="http://schemas.microsoft.com/office/drawing/2014/main" id="{ACC50180-C2AC-0937-1458-048951D8675B}"/>
              </a:ext>
            </a:extLst>
          </p:cNvPr>
          <p:cNvPicPr>
            <a:picLocks noChangeAspect="1"/>
          </p:cNvPicPr>
          <p:nvPr/>
        </p:nvPicPr>
        <p:blipFill>
          <a:blip r:embed="rId4"/>
          <a:stretch>
            <a:fillRect/>
          </a:stretch>
        </p:blipFill>
        <p:spPr>
          <a:xfrm>
            <a:off x="5082988" y="1479911"/>
            <a:ext cx="6202623" cy="4451487"/>
          </a:xfrm>
          <a:prstGeom prst="rect">
            <a:avLst/>
          </a:prstGeom>
        </p:spPr>
      </p:pic>
      <p:sp>
        <p:nvSpPr>
          <p:cNvPr id="7" name="TextBox 6">
            <a:extLst>
              <a:ext uri="{FF2B5EF4-FFF2-40B4-BE49-F238E27FC236}">
                <a16:creationId xmlns:a16="http://schemas.microsoft.com/office/drawing/2014/main" id="{C7F1E100-94A9-F8A4-ABDE-F472C0D3BAF8}"/>
              </a:ext>
            </a:extLst>
          </p:cNvPr>
          <p:cNvSpPr txBox="1"/>
          <p:nvPr/>
        </p:nvSpPr>
        <p:spPr>
          <a:xfrm>
            <a:off x="770010" y="2188767"/>
            <a:ext cx="3801989" cy="1323439"/>
          </a:xfrm>
          <a:prstGeom prst="rect">
            <a:avLst/>
          </a:prstGeom>
          <a:noFill/>
        </p:spPr>
        <p:txBody>
          <a:bodyPr wrap="square">
            <a:spAutoFit/>
          </a:bodyPr>
          <a:lstStyle/>
          <a:p>
            <a:pPr fontAlgn="ctr"/>
            <a:r>
              <a:rPr lang="en-US" sz="2000" i="0" u="none" strike="noStrike" kern="1200" dirty="0">
                <a:effectLst/>
                <a:latin typeface="+mn-lt"/>
                <a:ea typeface="+mn-ea"/>
                <a:cs typeface="+mn-cs"/>
              </a:rPr>
              <a:t>The launch site with highest launch success </a:t>
            </a:r>
            <a:r>
              <a:rPr lang="en-US" sz="2000" dirty="0"/>
              <a:t>ratio is KSC LC-39A.</a:t>
            </a:r>
          </a:p>
          <a:p>
            <a:pPr fontAlgn="ctr"/>
            <a:endParaRPr lang="en-US" sz="2000" i="0" u="none" strike="noStrike" kern="1200" dirty="0">
              <a:effectLst/>
              <a:latin typeface="+mn-lt"/>
              <a:ea typeface="+mn-ea"/>
              <a:cs typeface="+mn-cs"/>
            </a:endParaRPr>
          </a:p>
          <a:p>
            <a:pPr fontAlgn="ctr"/>
            <a:r>
              <a:rPr lang="en-US" sz="2000" dirty="0"/>
              <a:t>It has a success rate of 76.9%.</a:t>
            </a:r>
            <a:endParaRPr lang="en-US" sz="2000" i="0" u="none" strike="noStrike" kern="1200" dirty="0">
              <a:effectLst/>
              <a:latin typeface="+mn-lt"/>
              <a:ea typeface="+mn-ea"/>
              <a:cs typeface="+mn-cs"/>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a:t>
            </a:r>
          </a:p>
        </p:txBody>
      </p:sp>
      <p:pic>
        <p:nvPicPr>
          <p:cNvPr id="4" name="Picture 3" descr="Application&#10;&#10;Description automatically generated with low confidence">
            <a:extLst>
              <a:ext uri="{FF2B5EF4-FFF2-40B4-BE49-F238E27FC236}">
                <a16:creationId xmlns:a16="http://schemas.microsoft.com/office/drawing/2014/main" id="{47494C38-0F34-D891-973F-AF741810B926}"/>
              </a:ext>
            </a:extLst>
          </p:cNvPr>
          <p:cNvPicPr>
            <a:picLocks noChangeAspect="1"/>
          </p:cNvPicPr>
          <p:nvPr/>
        </p:nvPicPr>
        <p:blipFill>
          <a:blip r:embed="rId4"/>
          <a:stretch>
            <a:fillRect/>
          </a:stretch>
        </p:blipFill>
        <p:spPr>
          <a:xfrm>
            <a:off x="6096000" y="3989424"/>
            <a:ext cx="5184526" cy="1906615"/>
          </a:xfrm>
          <a:prstGeom prst="rect">
            <a:avLst/>
          </a:prstGeom>
        </p:spPr>
      </p:pic>
      <p:pic>
        <p:nvPicPr>
          <p:cNvPr id="7" name="Picture 6" descr="Graphical user interface, application, table, Excel&#10;&#10;Description automatically generated">
            <a:extLst>
              <a:ext uri="{FF2B5EF4-FFF2-40B4-BE49-F238E27FC236}">
                <a16:creationId xmlns:a16="http://schemas.microsoft.com/office/drawing/2014/main" id="{3CA033DD-1962-51DD-EE7D-631FE770FF6D}"/>
              </a:ext>
            </a:extLst>
          </p:cNvPr>
          <p:cNvPicPr>
            <a:picLocks noChangeAspect="1"/>
          </p:cNvPicPr>
          <p:nvPr/>
        </p:nvPicPr>
        <p:blipFill>
          <a:blip r:embed="rId5"/>
          <a:stretch>
            <a:fillRect/>
          </a:stretch>
        </p:blipFill>
        <p:spPr>
          <a:xfrm>
            <a:off x="525344" y="3989424"/>
            <a:ext cx="5198190" cy="1906615"/>
          </a:xfrm>
          <a:prstGeom prst="rect">
            <a:avLst/>
          </a:prstGeom>
        </p:spPr>
      </p:pic>
      <p:pic>
        <p:nvPicPr>
          <p:cNvPr id="9" name="Picture 8" descr="Application&#10;&#10;Description automatically generated with medium confidence">
            <a:extLst>
              <a:ext uri="{FF2B5EF4-FFF2-40B4-BE49-F238E27FC236}">
                <a16:creationId xmlns:a16="http://schemas.microsoft.com/office/drawing/2014/main" id="{A4289D09-3297-F336-CCDA-0BE88B814A34}"/>
              </a:ext>
            </a:extLst>
          </p:cNvPr>
          <p:cNvPicPr>
            <a:picLocks noChangeAspect="1"/>
          </p:cNvPicPr>
          <p:nvPr/>
        </p:nvPicPr>
        <p:blipFill>
          <a:blip r:embed="rId6"/>
          <a:stretch>
            <a:fillRect/>
          </a:stretch>
        </p:blipFill>
        <p:spPr>
          <a:xfrm>
            <a:off x="6106578" y="1612550"/>
            <a:ext cx="5216387" cy="1944086"/>
          </a:xfrm>
          <a:prstGeom prst="rect">
            <a:avLst/>
          </a:prstGeom>
        </p:spPr>
      </p:pic>
      <p:sp>
        <p:nvSpPr>
          <p:cNvPr id="10" name="TextBox 9">
            <a:extLst>
              <a:ext uri="{FF2B5EF4-FFF2-40B4-BE49-F238E27FC236}">
                <a16:creationId xmlns:a16="http://schemas.microsoft.com/office/drawing/2014/main" id="{5B11833E-8050-D2C8-5268-88BECF78EA8E}"/>
              </a:ext>
            </a:extLst>
          </p:cNvPr>
          <p:cNvSpPr txBox="1"/>
          <p:nvPr/>
        </p:nvSpPr>
        <p:spPr>
          <a:xfrm>
            <a:off x="869035" y="1722953"/>
            <a:ext cx="4203771" cy="1631216"/>
          </a:xfrm>
          <a:prstGeom prst="rect">
            <a:avLst/>
          </a:prstGeom>
          <a:noFill/>
        </p:spPr>
        <p:txBody>
          <a:bodyPr wrap="square">
            <a:spAutoFit/>
          </a:bodyPr>
          <a:lstStyle/>
          <a:p>
            <a:pPr fontAlgn="ctr"/>
            <a:r>
              <a:rPr lang="en-US" sz="2000" dirty="0"/>
              <a:t>Payload range in [3000, 4000] has the largest success rate.</a:t>
            </a:r>
          </a:p>
          <a:p>
            <a:pPr fontAlgn="ctr"/>
            <a:endParaRPr lang="en-US" sz="2000" dirty="0"/>
          </a:p>
          <a:p>
            <a:pPr fontAlgn="ctr"/>
            <a:r>
              <a:rPr lang="en-US" sz="2000" i="0" u="none" strike="noStrike" kern="1200" dirty="0">
                <a:effectLst/>
                <a:latin typeface="+mn-lt"/>
                <a:ea typeface="+mn-ea"/>
                <a:cs typeface="+mn-cs"/>
              </a:rPr>
              <a:t>Booster version of FT has the largest success rate.</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B6F82C2-FF1F-1352-1A61-2903DC086FFA}"/>
              </a:ext>
            </a:extLst>
          </p:cNvPr>
          <p:cNvPicPr>
            <a:picLocks noChangeAspect="1"/>
          </p:cNvPicPr>
          <p:nvPr/>
        </p:nvPicPr>
        <p:blipFill>
          <a:blip r:embed="rId4"/>
          <a:stretch>
            <a:fillRect/>
          </a:stretch>
        </p:blipFill>
        <p:spPr>
          <a:xfrm>
            <a:off x="4294714" y="1602255"/>
            <a:ext cx="6990897" cy="4388730"/>
          </a:xfrm>
          <a:prstGeom prst="rect">
            <a:avLst/>
          </a:prstGeom>
        </p:spPr>
      </p:pic>
      <p:sp>
        <p:nvSpPr>
          <p:cNvPr id="6" name="TextBox 5">
            <a:extLst>
              <a:ext uri="{FF2B5EF4-FFF2-40B4-BE49-F238E27FC236}">
                <a16:creationId xmlns:a16="http://schemas.microsoft.com/office/drawing/2014/main" id="{B1610A50-404D-1BD1-52E1-20BC99369D48}"/>
              </a:ext>
            </a:extLst>
          </p:cNvPr>
          <p:cNvSpPr txBox="1"/>
          <p:nvPr/>
        </p:nvSpPr>
        <p:spPr>
          <a:xfrm>
            <a:off x="770011" y="1685385"/>
            <a:ext cx="3122307" cy="1938992"/>
          </a:xfrm>
          <a:prstGeom prst="rect">
            <a:avLst/>
          </a:prstGeom>
          <a:noFill/>
        </p:spPr>
        <p:txBody>
          <a:bodyPr wrap="square">
            <a:spAutoFit/>
          </a:bodyPr>
          <a:lstStyle/>
          <a:p>
            <a:pPr fontAlgn="ctr"/>
            <a:r>
              <a:rPr lang="en-US" sz="2000" dirty="0"/>
              <a:t>Decision Tree model has the highest classification accuracy</a:t>
            </a:r>
          </a:p>
          <a:p>
            <a:pPr marL="342900" indent="-342900" fontAlgn="ctr">
              <a:buFont typeface="Wingdings" pitchFamily="2" charset="2"/>
              <a:buChar char="q"/>
            </a:pPr>
            <a:endParaRPr lang="en-US" sz="2000" dirty="0">
              <a:solidFill>
                <a:schemeClr val="tx2"/>
              </a:solidFill>
            </a:endParaRPr>
          </a:p>
          <a:p>
            <a:pPr fontAlgn="ctr"/>
            <a:r>
              <a:rPr lang="en-US" sz="2000" dirty="0"/>
              <a:t>training accuracy 0.9, testing accuracy 0.94</a:t>
            </a: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square&#10;&#10;Description automatically generated">
            <a:extLst>
              <a:ext uri="{FF2B5EF4-FFF2-40B4-BE49-F238E27FC236}">
                <a16:creationId xmlns:a16="http://schemas.microsoft.com/office/drawing/2014/main" id="{1CE8E896-B9F2-A8B0-11DF-ADBC063C0398}"/>
              </a:ext>
            </a:extLst>
          </p:cNvPr>
          <p:cNvPicPr>
            <a:picLocks noChangeAspect="1"/>
          </p:cNvPicPr>
          <p:nvPr/>
        </p:nvPicPr>
        <p:blipFill>
          <a:blip r:embed="rId4"/>
          <a:stretch>
            <a:fillRect/>
          </a:stretch>
        </p:blipFill>
        <p:spPr>
          <a:xfrm>
            <a:off x="5568520" y="1638935"/>
            <a:ext cx="5072034" cy="3916737"/>
          </a:xfrm>
          <a:prstGeom prst="rect">
            <a:avLst/>
          </a:prstGeom>
        </p:spPr>
      </p:pic>
      <p:sp>
        <p:nvSpPr>
          <p:cNvPr id="7" name="TextBox 6">
            <a:extLst>
              <a:ext uri="{FF2B5EF4-FFF2-40B4-BE49-F238E27FC236}">
                <a16:creationId xmlns:a16="http://schemas.microsoft.com/office/drawing/2014/main" id="{A326BEFF-884D-E6DC-6C4F-404E6ACD52C3}"/>
              </a:ext>
            </a:extLst>
          </p:cNvPr>
          <p:cNvSpPr txBox="1"/>
          <p:nvPr/>
        </p:nvSpPr>
        <p:spPr>
          <a:xfrm>
            <a:off x="1066800" y="2343835"/>
            <a:ext cx="3269673" cy="1938992"/>
          </a:xfrm>
          <a:prstGeom prst="rect">
            <a:avLst/>
          </a:prstGeom>
          <a:noFill/>
        </p:spPr>
        <p:txBody>
          <a:bodyPr wrap="square">
            <a:spAutoFit/>
          </a:bodyPr>
          <a:lstStyle/>
          <a:p>
            <a:r>
              <a:rPr lang="en-US" sz="2000" b="0" i="0" dirty="0">
                <a:effectLst/>
                <a:latin typeface="Roboto" panose="02000000000000000000" pitchFamily="2" charset="0"/>
              </a:rPr>
              <a:t>Decision Tree model can distinguish between the different classes. </a:t>
            </a:r>
          </a:p>
          <a:p>
            <a:endParaRPr lang="en-US" sz="2000" dirty="0">
              <a:latin typeface="Roboto" panose="02000000000000000000" pitchFamily="2" charset="0"/>
            </a:endParaRPr>
          </a:p>
          <a:p>
            <a:r>
              <a:rPr lang="en-US" sz="2000" b="0" i="0" dirty="0">
                <a:effectLst/>
                <a:latin typeface="Roboto" panose="02000000000000000000" pitchFamily="2" charset="0"/>
              </a:rPr>
              <a:t>The major problem is </a:t>
            </a:r>
            <a:r>
              <a:rPr lang="en-US" sz="2000" b="1" i="0" dirty="0">
                <a:effectLst/>
                <a:latin typeface="Roboto" panose="02000000000000000000" pitchFamily="2" charset="0"/>
              </a:rPr>
              <a:t>false positives</a:t>
            </a:r>
            <a:r>
              <a:rPr lang="en-US" sz="2000" b="0" i="0" dirty="0">
                <a:effectLst/>
                <a:latin typeface="Roboto" panose="02000000000000000000" pitchFamily="2" charset="0"/>
              </a:rPr>
              <a:t>.</a:t>
            </a:r>
            <a:endParaRPr lang="en-CN" sz="2000" dirty="0"/>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78072"/>
            <a:ext cx="9357662"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The shape of the dataset is 90 x 83. With a 80/20 split this gives 72 rows for training data and 12 rows for testing data.</a:t>
            </a:r>
          </a:p>
          <a:p>
            <a:pPr>
              <a:lnSpc>
                <a:spcPct val="100000"/>
              </a:lnSpc>
              <a:spcBef>
                <a:spcPts val="1400"/>
              </a:spcBef>
            </a:pPr>
            <a:r>
              <a:rPr lang="en-US" sz="2200" dirty="0">
                <a:latin typeface="Abadi" panose="020B0604020104020204" pitchFamily="34" charset="0"/>
              </a:rPr>
              <a:t>And enhanced by </a:t>
            </a:r>
            <a:r>
              <a:rPr lang="en-US" sz="2200" dirty="0" err="1">
                <a:latin typeface="Abadi" panose="020B0604020104020204" pitchFamily="34" charset="0"/>
              </a:rPr>
              <a:t>GridSearchCV</a:t>
            </a:r>
            <a:r>
              <a:rPr lang="en-US" sz="2200" dirty="0">
                <a:latin typeface="Abadi" panose="020B0604020104020204" pitchFamily="34" charset="0"/>
              </a:rPr>
              <a:t>, we trained four models which have all best performance on test data set.</a:t>
            </a:r>
          </a:p>
          <a:p>
            <a:pPr>
              <a:lnSpc>
                <a:spcPct val="100000"/>
              </a:lnSpc>
              <a:spcBef>
                <a:spcPts val="1400"/>
              </a:spcBef>
            </a:pPr>
            <a:r>
              <a:rPr lang="en-US" sz="2200" dirty="0">
                <a:latin typeface="Abadi" panose="020B0604020104020204" pitchFamily="34" charset="0"/>
              </a:rPr>
              <a:t>Of these models, we can choose Decision Tree as our best model for predicting landing outcome of rocket. However there is an issue with false positives which probably will impact our estimation of next bid for rocket launch.</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400"/>
              </a:spcBef>
              <a:spcAft>
                <a:spcPts val="0"/>
              </a:spcAft>
              <a:buClrTx/>
              <a:buSzTx/>
              <a:buFont typeface="Arial"/>
              <a:buNone/>
              <a:tabLst/>
              <a:defRPr/>
            </a:pPr>
            <a:r>
              <a:rPr kumimoji="0" lang="en-US" sz="8800" b="0" i="0" u="none" strike="noStrike" kern="1200" cap="none" spc="0" normalizeH="0" baseline="0" noProof="0" dirty="0">
                <a:ln>
                  <a:noFill/>
                </a:ln>
                <a:solidFill>
                  <a:schemeClr val="tx1"/>
                </a:solidFill>
                <a:effectLst/>
                <a:uLnTx/>
                <a:uFillTx/>
                <a:latin typeface="Abadi"/>
                <a:ea typeface="+mn-ea"/>
                <a:cs typeface="+mn-cs"/>
              </a:rPr>
              <a:t>Executive Summary</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chemeClr val="tx1"/>
                </a:solidFill>
                <a:effectLst/>
                <a:uLnTx/>
                <a:uFillTx/>
                <a:latin typeface="Abadi"/>
                <a:ea typeface="+mn-ea"/>
                <a:cs typeface="+mn-cs"/>
              </a:rPr>
              <a:t>Data collection methodology:</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chemeClr val="tx1"/>
                </a:solidFill>
                <a:effectLst/>
                <a:uLnTx/>
                <a:uFillTx/>
                <a:latin typeface="Abadi"/>
                <a:ea typeface="+mn-ea"/>
                <a:cs typeface="+mn-cs"/>
              </a:rPr>
              <a:t>SpaceX REST API</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chemeClr val="tx1"/>
                </a:solidFill>
                <a:effectLst/>
                <a:uLnTx/>
                <a:uFillTx/>
                <a:latin typeface="Abadi"/>
                <a:ea typeface="+mn-ea"/>
                <a:cs typeface="+mn-cs"/>
              </a:rPr>
              <a:t>Web Scraping</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chemeClr val="tx1"/>
                </a:solidFill>
                <a:effectLst/>
                <a:uLnTx/>
                <a:uFillTx/>
                <a:latin typeface="Abadi"/>
                <a:ea typeface="+mn-ea"/>
                <a:cs typeface="+mn-cs"/>
              </a:rPr>
              <a:t>Perform data wrangling</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chemeClr val="tx1"/>
                </a:solidFill>
                <a:effectLst/>
                <a:uLnTx/>
                <a:uFillTx/>
                <a:latin typeface="Abadi"/>
                <a:ea typeface="+mn-ea"/>
                <a:cs typeface="+mn-cs"/>
              </a:rPr>
              <a:t>Generate landing Class from Outcome column</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chemeClr val="tx1"/>
                </a:solidFill>
                <a:effectLst/>
                <a:uLnTx/>
                <a:uFillTx/>
                <a:latin typeface="Abadi"/>
                <a:ea typeface="+mn-ea"/>
                <a:cs typeface="+mn-cs"/>
              </a:rPr>
              <a:t>Perform exploratory data analysis (EDA) using visualization and SQL</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chemeClr val="tx1"/>
                </a:solidFill>
                <a:effectLst/>
                <a:uLnTx/>
                <a:uFillTx/>
                <a:latin typeface="Abadi"/>
                <a:ea typeface="+mn-ea"/>
                <a:cs typeface="+mn-cs"/>
              </a:rPr>
              <a:t>Perform interactive visual analytics using Folium and </a:t>
            </a:r>
            <a:r>
              <a:rPr kumimoji="0" lang="en-US" sz="8800" b="0" i="0" u="none" strike="noStrike" kern="1200" cap="none" spc="0" normalizeH="0" baseline="0" noProof="0" dirty="0" err="1">
                <a:ln>
                  <a:noFill/>
                </a:ln>
                <a:solidFill>
                  <a:schemeClr val="tx1"/>
                </a:solidFill>
                <a:effectLst/>
                <a:uLnTx/>
                <a:uFillTx/>
                <a:latin typeface="Abadi"/>
                <a:ea typeface="+mn-ea"/>
                <a:cs typeface="+mn-cs"/>
              </a:rPr>
              <a:t>Plotly</a:t>
            </a:r>
            <a:r>
              <a:rPr kumimoji="0" lang="en-US" sz="8800" b="0" i="0" u="none" strike="noStrike" kern="1200" cap="none" spc="0" normalizeH="0" baseline="0" noProof="0" dirty="0">
                <a:ln>
                  <a:noFill/>
                </a:ln>
                <a:solidFill>
                  <a:schemeClr val="tx1"/>
                </a:solidFill>
                <a:effectLst/>
                <a:uLnTx/>
                <a:uFillTx/>
                <a:latin typeface="Abadi"/>
                <a:ea typeface="+mn-ea"/>
                <a:cs typeface="+mn-cs"/>
              </a:rPr>
              <a:t> Dash</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chemeClr val="tx1"/>
                </a:solidFill>
                <a:effectLst/>
                <a:uLnTx/>
                <a:uFillTx/>
                <a:latin typeface="Abadi"/>
                <a:ea typeface="+mn-ea"/>
                <a:cs typeface="+mn-cs"/>
              </a:rPr>
              <a:t>Perform predictive analysis using classification models</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chemeClr val="tx1"/>
                </a:solidFill>
                <a:effectLst/>
                <a:uLnTx/>
                <a:uFillTx/>
                <a:latin typeface="Abadi"/>
                <a:ea typeface="+mn-ea"/>
                <a:cs typeface="+mn-cs"/>
              </a:rPr>
              <a:t>Using </a:t>
            </a:r>
            <a:r>
              <a:rPr kumimoji="0" lang="en-US" sz="7600" b="0" i="0" u="none" strike="noStrike" kern="1200" cap="none" spc="0" normalizeH="0" baseline="0" noProof="0" dirty="0" err="1">
                <a:ln>
                  <a:noFill/>
                </a:ln>
                <a:solidFill>
                  <a:schemeClr val="tx1"/>
                </a:solidFill>
                <a:effectLst/>
                <a:uLnTx/>
                <a:uFillTx/>
                <a:latin typeface="Abadi"/>
                <a:ea typeface="+mn-ea"/>
                <a:cs typeface="+mn-cs"/>
              </a:rPr>
              <a:t>GridSearchCV</a:t>
            </a:r>
            <a:r>
              <a:rPr kumimoji="0" lang="en-US" sz="7600" b="0" i="0" u="none" strike="noStrike" kern="1200" cap="none" spc="0" normalizeH="0" baseline="0" noProof="0" dirty="0">
                <a:ln>
                  <a:noFill/>
                </a:ln>
                <a:solidFill>
                  <a:schemeClr val="tx1"/>
                </a:solidFill>
                <a:effectLst/>
                <a:uLnTx/>
                <a:uFillTx/>
                <a:latin typeface="Abadi"/>
                <a:ea typeface="+mn-ea"/>
                <a:cs typeface="+mn-cs"/>
              </a:rPr>
              <a:t> to find best fit model</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endParaRPr kumimoji="0" lang="en-US" sz="8800" b="0" i="0" u="none" strike="noStrike" kern="1200" cap="none" spc="0" normalizeH="0" baseline="0" noProof="0" dirty="0">
              <a:ln>
                <a:noFill/>
              </a:ln>
              <a:solidFill>
                <a:schemeClr val="tx1"/>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chemeClr val="tx1"/>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chemeClr val="tx1"/>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chemeClr val="tx1"/>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chemeClr val="tx1"/>
              </a:solidFill>
              <a:effectLst/>
              <a:uLnTx/>
              <a:uFillTx/>
              <a:latin typeface="Abadi"/>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SpaceX API</a:t>
            </a:r>
          </a:p>
        </p:txBody>
      </p:sp>
      <p:sp>
        <p:nvSpPr>
          <p:cNvPr id="7" name="Rounded Rectangle 1">
            <a:extLst>
              <a:ext uri="{FF2B5EF4-FFF2-40B4-BE49-F238E27FC236}">
                <a16:creationId xmlns:a16="http://schemas.microsoft.com/office/drawing/2014/main" id="{535A6D12-4BC4-617F-D284-EAA1A4A074A4}"/>
              </a:ext>
            </a:extLst>
          </p:cNvPr>
          <p:cNvSpPr/>
          <p:nvPr/>
        </p:nvSpPr>
        <p:spPr>
          <a:xfrm>
            <a:off x="4569126" y="2770770"/>
            <a:ext cx="2679011" cy="7380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Calibri" panose="020F0502020204030204"/>
                <a:ea typeface="+mn-ea"/>
                <a:cs typeface="+mn-cs"/>
              </a:rPr>
              <a:t>SpaceX REST API</a:t>
            </a:r>
          </a:p>
        </p:txBody>
      </p:sp>
      <p:sp>
        <p:nvSpPr>
          <p:cNvPr id="8" name="Rounded Rectangle 2">
            <a:extLst>
              <a:ext uri="{FF2B5EF4-FFF2-40B4-BE49-F238E27FC236}">
                <a16:creationId xmlns:a16="http://schemas.microsoft.com/office/drawing/2014/main" id="{2FEB132F-1844-0CB9-70B7-320C9D0AD6AA}"/>
              </a:ext>
            </a:extLst>
          </p:cNvPr>
          <p:cNvSpPr/>
          <p:nvPr/>
        </p:nvSpPr>
        <p:spPr>
          <a:xfrm>
            <a:off x="4569126" y="3833899"/>
            <a:ext cx="2679011" cy="7380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Calibri" panose="020F0502020204030204"/>
                <a:ea typeface="+mn-ea"/>
                <a:cs typeface="+mn-cs"/>
              </a:rPr>
              <a:t>JSON</a:t>
            </a:r>
          </a:p>
        </p:txBody>
      </p:sp>
      <p:sp>
        <p:nvSpPr>
          <p:cNvPr id="9" name="Rounded Rectangle 3">
            <a:extLst>
              <a:ext uri="{FF2B5EF4-FFF2-40B4-BE49-F238E27FC236}">
                <a16:creationId xmlns:a16="http://schemas.microsoft.com/office/drawing/2014/main" id="{B5AFEA64-5867-DEEC-5CDD-D0690CD29F78}"/>
              </a:ext>
            </a:extLst>
          </p:cNvPr>
          <p:cNvSpPr/>
          <p:nvPr/>
        </p:nvSpPr>
        <p:spPr>
          <a:xfrm>
            <a:off x="4569126" y="4905053"/>
            <a:ext cx="2679011" cy="7380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Calibri" panose="020F0502020204030204"/>
                <a:ea typeface="+mn-ea"/>
                <a:cs typeface="+mn-cs"/>
              </a:rPr>
              <a:t>DataFrame</a:t>
            </a:r>
          </a:p>
        </p:txBody>
      </p:sp>
      <p:cxnSp>
        <p:nvCxnSpPr>
          <p:cNvPr id="10" name="Straight Arrow Connector 9">
            <a:extLst>
              <a:ext uri="{FF2B5EF4-FFF2-40B4-BE49-F238E27FC236}">
                <a16:creationId xmlns:a16="http://schemas.microsoft.com/office/drawing/2014/main" id="{87F11C49-4FDB-4E84-2D35-3DBD6CC27AA3}"/>
              </a:ext>
            </a:extLst>
          </p:cNvPr>
          <p:cNvCxnSpPr>
            <a:cxnSpLocks/>
            <a:stCxn id="8" idx="2"/>
            <a:endCxn id="9" idx="0"/>
          </p:cNvCxnSpPr>
          <p:nvPr/>
        </p:nvCxnSpPr>
        <p:spPr>
          <a:xfrm>
            <a:off x="5908632" y="4571900"/>
            <a:ext cx="0" cy="33315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57EB68-E7C4-C8D6-AEC3-DEF95816AC8E}"/>
              </a:ext>
            </a:extLst>
          </p:cNvPr>
          <p:cNvCxnSpPr>
            <a:cxnSpLocks/>
            <a:stCxn id="7" idx="2"/>
            <a:endCxn id="8" idx="0"/>
          </p:cNvCxnSpPr>
          <p:nvPr/>
        </p:nvCxnSpPr>
        <p:spPr>
          <a:xfrm>
            <a:off x="5908632" y="3508771"/>
            <a:ext cx="0" cy="32512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8404D6-46EF-A7AF-F109-897CE0900E36}"/>
              </a:ext>
            </a:extLst>
          </p:cNvPr>
          <p:cNvSpPr txBox="1"/>
          <p:nvPr/>
        </p:nvSpPr>
        <p:spPr>
          <a:xfrm>
            <a:off x="5090363" y="1897137"/>
            <a:ext cx="163653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3200" b="0" i="0" u="none" strike="noStrike" kern="1200" cap="none" spc="0" normalizeH="0" baseline="0" noProof="0" dirty="0">
                <a:ln>
                  <a:noFill/>
                </a:ln>
                <a:solidFill>
                  <a:prstClr val="black"/>
                </a:solidFill>
                <a:effectLst/>
                <a:uLnTx/>
                <a:uFillTx/>
                <a:latin typeface="Calibri" panose="020F0502020204030204"/>
                <a:ea typeface="+mn-ea"/>
                <a:cs typeface="+mn-cs"/>
              </a:rPr>
              <a:t>REST API</a:t>
            </a:r>
          </a:p>
        </p:txBody>
      </p:sp>
      <p:sp>
        <p:nvSpPr>
          <p:cNvPr id="24" name="TextBox 23">
            <a:extLst>
              <a:ext uri="{FF2B5EF4-FFF2-40B4-BE49-F238E27FC236}">
                <a16:creationId xmlns:a16="http://schemas.microsoft.com/office/drawing/2014/main" id="{41284231-09D7-A7A4-1783-0C3B263E8243}"/>
              </a:ext>
            </a:extLst>
          </p:cNvPr>
          <p:cNvSpPr txBox="1"/>
          <p:nvPr/>
        </p:nvSpPr>
        <p:spPr>
          <a:xfrm>
            <a:off x="1152137" y="166343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Notebook Link</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384739-A8A4-B5DB-159E-85FD9EFB1019}"/>
              </a:ext>
            </a:extLst>
          </p:cNvPr>
          <p:cNvPicPr>
            <a:picLocks noGrp="1" noChangeAspect="1"/>
          </p:cNvPicPr>
          <p:nvPr>
            <p:ph idx="1"/>
          </p:nvPr>
        </p:nvPicPr>
        <p:blipFill>
          <a:blip r:embed="rId2"/>
          <a:stretch>
            <a:fillRect/>
          </a:stretch>
        </p:blipFill>
        <p:spPr>
          <a:xfrm>
            <a:off x="87130" y="35539"/>
            <a:ext cx="10515600" cy="1500206"/>
          </a:xfrm>
        </p:spPr>
      </p:pic>
      <p:pic>
        <p:nvPicPr>
          <p:cNvPr id="9" name="Picture 8">
            <a:extLst>
              <a:ext uri="{FF2B5EF4-FFF2-40B4-BE49-F238E27FC236}">
                <a16:creationId xmlns:a16="http://schemas.microsoft.com/office/drawing/2014/main" id="{EDE3F341-EA2A-FE18-A69E-5B3364654A33}"/>
              </a:ext>
            </a:extLst>
          </p:cNvPr>
          <p:cNvPicPr>
            <a:picLocks noChangeAspect="1"/>
          </p:cNvPicPr>
          <p:nvPr/>
        </p:nvPicPr>
        <p:blipFill>
          <a:blip r:embed="rId3"/>
          <a:stretch>
            <a:fillRect/>
          </a:stretch>
        </p:blipFill>
        <p:spPr>
          <a:xfrm>
            <a:off x="4211253" y="489858"/>
            <a:ext cx="7762989" cy="6368142"/>
          </a:xfrm>
          <a:prstGeom prst="rect">
            <a:avLst/>
          </a:prstGeom>
        </p:spPr>
      </p:pic>
      <p:sp>
        <p:nvSpPr>
          <p:cNvPr id="10" name="TextBox 9">
            <a:extLst>
              <a:ext uri="{FF2B5EF4-FFF2-40B4-BE49-F238E27FC236}">
                <a16:creationId xmlns:a16="http://schemas.microsoft.com/office/drawing/2014/main" id="{C3729870-2A9C-2D7E-0D56-8EF7314D3158}"/>
              </a:ext>
            </a:extLst>
          </p:cNvPr>
          <p:cNvSpPr txBox="1"/>
          <p:nvPr/>
        </p:nvSpPr>
        <p:spPr>
          <a:xfrm>
            <a:off x="500744" y="2473600"/>
            <a:ext cx="397328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Screenshot of SpaceX API Call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Screenshot of SpaceX API Call Outcome</a:t>
            </a:r>
          </a:p>
        </p:txBody>
      </p:sp>
      <p:cxnSp>
        <p:nvCxnSpPr>
          <p:cNvPr id="12" name="Straight Arrow Connector 11">
            <a:extLst>
              <a:ext uri="{FF2B5EF4-FFF2-40B4-BE49-F238E27FC236}">
                <a16:creationId xmlns:a16="http://schemas.microsoft.com/office/drawing/2014/main" id="{F1FAC3EE-CDD0-287B-AD79-34C0E30F31BA}"/>
              </a:ext>
            </a:extLst>
          </p:cNvPr>
          <p:cNvCxnSpPr/>
          <p:nvPr/>
        </p:nvCxnSpPr>
        <p:spPr>
          <a:xfrm flipV="1">
            <a:off x="2884714" y="1690688"/>
            <a:ext cx="0" cy="627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EEA24D-47D7-C898-4CFB-2E3A4AE09F59}"/>
              </a:ext>
            </a:extLst>
          </p:cNvPr>
          <p:cNvCxnSpPr/>
          <p:nvPr/>
        </p:nvCxnSpPr>
        <p:spPr>
          <a:xfrm>
            <a:off x="4332514" y="3429000"/>
            <a:ext cx="4898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2602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919</TotalTime>
  <Words>1622</Words>
  <Application>Microsoft Office PowerPoint</Application>
  <PresentationFormat>Widescreen</PresentationFormat>
  <Paragraphs>331</Paragraphs>
  <Slides>48</Slides>
  <Notes>29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48</vt:i4>
      </vt:variant>
    </vt:vector>
  </HeadingPairs>
  <TitlesOfParts>
    <vt:vector size="59" baseType="lpstr">
      <vt:lpstr>Abadi</vt:lpstr>
      <vt:lpstr>Arial</vt:lpstr>
      <vt:lpstr>Calibri</vt:lpstr>
      <vt:lpstr>Calibri Light</vt:lpstr>
      <vt:lpstr>Fira Code</vt:lpstr>
      <vt:lpstr>IBM Plex Mono SemiBold</vt:lpstr>
      <vt:lpstr>IBM Plex Mono Text</vt:lpstr>
      <vt:lpstr>Roboto</vt:lpstr>
      <vt:lpstr>Wingdings</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 Scraping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Dell</cp:lastModifiedBy>
  <cp:revision>393</cp:revision>
  <dcterms:created xsi:type="dcterms:W3CDTF">2021-04-29T18:58:34Z</dcterms:created>
  <dcterms:modified xsi:type="dcterms:W3CDTF">2022-10-27T04:11:55Z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